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1035811"/>
            <a:ext cx="2248832" cy="855112"/>
          </a:xfrm>
          <a:custGeom>
            <a:avLst/>
            <a:gdLst/>
            <a:ahLst/>
            <a:cxnLst/>
            <a:rect r="r" b="b" t="t" l="l"/>
            <a:pathLst>
              <a:path h="855112" w="2248832">
                <a:moveTo>
                  <a:pt x="0" y="0"/>
                </a:moveTo>
                <a:lnTo>
                  <a:pt x="2248832" y="0"/>
                </a:lnTo>
                <a:lnTo>
                  <a:pt x="2248832" y="855112"/>
                </a:lnTo>
                <a:lnTo>
                  <a:pt x="0" y="855112"/>
                </a:lnTo>
                <a:lnTo>
                  <a:pt x="0" y="0"/>
                </a:lnTo>
                <a:close/>
              </a:path>
            </a:pathLst>
          </a:custGeom>
          <a:blipFill>
            <a:blip r:embed="rId3"/>
            <a:stretch>
              <a:fillRect l="0" t="0" r="0" b="0"/>
            </a:stretch>
          </a:blipFill>
        </p:spPr>
      </p:sp>
      <p:sp>
        <p:nvSpPr>
          <p:cNvPr name="TextBox 10" id="10"/>
          <p:cNvSpPr txBox="true"/>
          <p:nvPr/>
        </p:nvSpPr>
        <p:spPr>
          <a:xfrm rot="0">
            <a:off x="1367131" y="4271051"/>
            <a:ext cx="10072534" cy="243205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Bold"/>
              </a:rPr>
              <a:t>Patient-Centric Data Management</a:t>
            </a:r>
          </a:p>
        </p:txBody>
      </p:sp>
      <p:sp>
        <p:nvSpPr>
          <p:cNvPr name="TextBox 11" id="11"/>
          <p:cNvSpPr txBox="true"/>
          <p:nvPr/>
        </p:nvSpPr>
        <p:spPr>
          <a:xfrm rot="0">
            <a:off x="1405231" y="3629084"/>
            <a:ext cx="7173539" cy="514124"/>
          </a:xfrm>
          <a:prstGeom prst="rect">
            <a:avLst/>
          </a:prstGeom>
        </p:spPr>
        <p:txBody>
          <a:bodyPr anchor="t" rtlCol="false" tIns="0" lIns="0" bIns="0" rIns="0">
            <a:spAutoFit/>
          </a:bodyPr>
          <a:lstStyle/>
          <a:p>
            <a:pPr>
              <a:lnSpc>
                <a:spcPts val="4212"/>
              </a:lnSpc>
              <a:spcBef>
                <a:spcPct val="0"/>
              </a:spcBef>
            </a:pPr>
            <a:r>
              <a:rPr lang="en-US" sz="3008">
                <a:solidFill>
                  <a:srgbClr val="B100E8"/>
                </a:solidFill>
                <a:latin typeface="Montserrat"/>
              </a:rPr>
              <a:t>presents</a:t>
            </a:r>
          </a:p>
        </p:txBody>
      </p:sp>
      <p:sp>
        <p:nvSpPr>
          <p:cNvPr name="TextBox 12" id="12"/>
          <p:cNvSpPr txBox="true"/>
          <p:nvPr/>
        </p:nvSpPr>
        <p:spPr>
          <a:xfrm rot="0">
            <a:off x="1405231" y="2994945"/>
            <a:ext cx="7173539" cy="662714"/>
          </a:xfrm>
          <a:prstGeom prst="rect">
            <a:avLst/>
          </a:prstGeom>
        </p:spPr>
        <p:txBody>
          <a:bodyPr anchor="t" rtlCol="false" tIns="0" lIns="0" bIns="0" rIns="0">
            <a:spAutoFit/>
          </a:bodyPr>
          <a:lstStyle/>
          <a:p>
            <a:pPr>
              <a:lnSpc>
                <a:spcPts val="5472"/>
              </a:lnSpc>
              <a:spcBef>
                <a:spcPct val="0"/>
              </a:spcBef>
            </a:pPr>
            <a:r>
              <a:rPr lang="en-US" sz="3908">
                <a:solidFill>
                  <a:srgbClr val="000000"/>
                </a:solidFill>
                <a:latin typeface="Montserrat Bold"/>
              </a:rPr>
              <a:t>Team Krantiveer</a:t>
            </a:r>
          </a:p>
        </p:txBody>
      </p:sp>
      <p:sp>
        <p:nvSpPr>
          <p:cNvPr name="TextBox 13" id="13"/>
          <p:cNvSpPr txBox="true"/>
          <p:nvPr/>
        </p:nvSpPr>
        <p:spPr>
          <a:xfrm rot="0">
            <a:off x="1405231" y="6798351"/>
            <a:ext cx="7173539" cy="554129"/>
          </a:xfrm>
          <a:prstGeom prst="rect">
            <a:avLst/>
          </a:prstGeom>
        </p:spPr>
        <p:txBody>
          <a:bodyPr anchor="t" rtlCol="false" tIns="0" lIns="0" bIns="0" rIns="0">
            <a:spAutoFit/>
          </a:bodyPr>
          <a:lstStyle/>
          <a:p>
            <a:pPr>
              <a:lnSpc>
                <a:spcPts val="4632"/>
              </a:lnSpc>
              <a:spcBef>
                <a:spcPct val="0"/>
              </a:spcBef>
            </a:pPr>
            <a:r>
              <a:rPr lang="en-US" sz="3308">
                <a:solidFill>
                  <a:srgbClr val="000000"/>
                </a:solidFill>
                <a:latin typeface="Montserrat"/>
              </a:rPr>
              <a:t>Guardian of Your Health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436902">
            <a:off x="2803915" y="337190"/>
            <a:ext cx="941985" cy="1199981"/>
          </a:xfrm>
          <a:custGeom>
            <a:avLst/>
            <a:gdLst/>
            <a:ahLst/>
            <a:cxnLst/>
            <a:rect r="r" b="b" t="t" l="l"/>
            <a:pathLst>
              <a:path h="1199981" w="941985">
                <a:moveTo>
                  <a:pt x="0" y="0"/>
                </a:moveTo>
                <a:lnTo>
                  <a:pt x="941985" y="0"/>
                </a:lnTo>
                <a:lnTo>
                  <a:pt x="941985" y="1199981"/>
                </a:lnTo>
                <a:lnTo>
                  <a:pt x="0" y="1199981"/>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239523">
            <a:off x="16518915" y="216328"/>
            <a:ext cx="878894" cy="1552924"/>
          </a:xfrm>
          <a:custGeom>
            <a:avLst/>
            <a:gdLst/>
            <a:ahLst/>
            <a:cxnLst/>
            <a:rect r="r" b="b" t="t" l="l"/>
            <a:pathLst>
              <a:path h="1552924" w="878894">
                <a:moveTo>
                  <a:pt x="0" y="0"/>
                </a:moveTo>
                <a:lnTo>
                  <a:pt x="878895" y="0"/>
                </a:lnTo>
                <a:lnTo>
                  <a:pt x="878895" y="1552924"/>
                </a:lnTo>
                <a:lnTo>
                  <a:pt x="0" y="1552924"/>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18260">
            <a:off x="16100423" y="1007458"/>
            <a:ext cx="345627" cy="610690"/>
          </a:xfrm>
          <a:custGeom>
            <a:avLst/>
            <a:gdLst/>
            <a:ahLst/>
            <a:cxnLst/>
            <a:rect r="r" b="b" t="t" l="l"/>
            <a:pathLst>
              <a:path h="610690" w="345627">
                <a:moveTo>
                  <a:pt x="0" y="0"/>
                </a:moveTo>
                <a:lnTo>
                  <a:pt x="345626" y="0"/>
                </a:lnTo>
                <a:lnTo>
                  <a:pt x="345626" y="610690"/>
                </a:lnTo>
                <a:lnTo>
                  <a:pt x="0" y="61069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59678">
            <a:off x="15760926" y="7604717"/>
            <a:ext cx="1927521" cy="2335102"/>
          </a:xfrm>
          <a:custGeom>
            <a:avLst/>
            <a:gdLst/>
            <a:ahLst/>
            <a:cxnLst/>
            <a:rect r="r" b="b" t="t" l="l"/>
            <a:pathLst>
              <a:path h="2335102" w="1927521">
                <a:moveTo>
                  <a:pt x="0" y="0"/>
                </a:moveTo>
                <a:lnTo>
                  <a:pt x="1927521" y="0"/>
                </a:lnTo>
                <a:lnTo>
                  <a:pt x="1927521" y="2335102"/>
                </a:lnTo>
                <a:lnTo>
                  <a:pt x="0" y="2335102"/>
                </a:lnTo>
                <a:lnTo>
                  <a:pt x="0" y="0"/>
                </a:lnTo>
                <a:close/>
              </a:path>
            </a:pathLst>
          </a:custGeom>
          <a:blipFill>
            <a:blip r:embed="rId6">
              <a:alphaModFix amt="23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10354" y="7240209"/>
            <a:ext cx="2425482" cy="1791825"/>
          </a:xfrm>
          <a:custGeom>
            <a:avLst/>
            <a:gdLst/>
            <a:ahLst/>
            <a:cxnLst/>
            <a:rect r="r" b="b" t="t" l="l"/>
            <a:pathLst>
              <a:path h="1791825" w="2425482">
                <a:moveTo>
                  <a:pt x="0" y="0"/>
                </a:moveTo>
                <a:lnTo>
                  <a:pt x="2425482" y="0"/>
                </a:lnTo>
                <a:lnTo>
                  <a:pt x="2425482" y="1791824"/>
                </a:lnTo>
                <a:lnTo>
                  <a:pt x="0" y="1791824"/>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818149" y="338781"/>
            <a:ext cx="10651702" cy="124648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FFFFFF"/>
                </a:solidFill>
                <a:latin typeface="Montserrat Bold"/>
              </a:rPr>
              <a:t>Problem Statement</a:t>
            </a:r>
          </a:p>
        </p:txBody>
      </p:sp>
      <p:sp>
        <p:nvSpPr>
          <p:cNvPr name="TextBox 11" id="11"/>
          <p:cNvSpPr txBox="true"/>
          <p:nvPr/>
        </p:nvSpPr>
        <p:spPr>
          <a:xfrm rot="0">
            <a:off x="1723095" y="2850285"/>
            <a:ext cx="14750442" cy="3189773"/>
          </a:xfrm>
          <a:prstGeom prst="rect">
            <a:avLst/>
          </a:prstGeom>
        </p:spPr>
        <p:txBody>
          <a:bodyPr anchor="t" rtlCol="false" tIns="0" lIns="0" bIns="0" rIns="0">
            <a:spAutoFit/>
          </a:bodyPr>
          <a:lstStyle/>
          <a:p>
            <a:pPr algn="just" marL="495141" indent="-247570" lvl="1">
              <a:lnSpc>
                <a:spcPts val="3210"/>
              </a:lnSpc>
              <a:buFont typeface="Arial"/>
              <a:buChar char="•"/>
            </a:pPr>
            <a:r>
              <a:rPr lang="en-US" sz="2293">
                <a:solidFill>
                  <a:srgbClr val="474545"/>
                </a:solidFill>
                <a:latin typeface="Montserrat Bold"/>
              </a:rPr>
              <a:t>In recent years, the healthcare industry has witnessed a concerning surge in </a:t>
            </a:r>
            <a:r>
              <a:rPr lang="en-US" sz="2293">
                <a:solidFill>
                  <a:srgbClr val="B100E8"/>
                </a:solidFill>
                <a:latin typeface="Montserrat Bold Italics"/>
              </a:rPr>
              <a:t>data breaches</a:t>
            </a:r>
            <a:r>
              <a:rPr lang="en-US" sz="2293">
                <a:solidFill>
                  <a:srgbClr val="474545"/>
                </a:solidFill>
                <a:latin typeface="Montserrat Bold"/>
              </a:rPr>
              <a:t> and </a:t>
            </a:r>
            <a:r>
              <a:rPr lang="en-US" sz="2293">
                <a:solidFill>
                  <a:srgbClr val="B100E8"/>
                </a:solidFill>
                <a:latin typeface="Montserrat Bold Italics"/>
              </a:rPr>
              <a:t>privacy violations</a:t>
            </a:r>
            <a:r>
              <a:rPr lang="en-US" sz="2293">
                <a:solidFill>
                  <a:srgbClr val="474545"/>
                </a:solidFill>
                <a:latin typeface="Montserrat Bold"/>
              </a:rPr>
              <a:t>, which has raised alarm bells regarding the security and integrity of patients' sensitive information. </a:t>
            </a:r>
          </a:p>
          <a:p>
            <a:pPr algn="just" marL="495141" indent="-247570" lvl="1">
              <a:lnSpc>
                <a:spcPts val="3210"/>
              </a:lnSpc>
              <a:buFont typeface="Arial"/>
              <a:buChar char="•"/>
            </a:pPr>
            <a:r>
              <a:rPr lang="en-US" sz="2293">
                <a:solidFill>
                  <a:srgbClr val="474545"/>
                </a:solidFill>
                <a:latin typeface="Montserrat Bold"/>
              </a:rPr>
              <a:t>Instances of </a:t>
            </a:r>
            <a:r>
              <a:rPr lang="en-US" sz="2293">
                <a:solidFill>
                  <a:srgbClr val="B100E8"/>
                </a:solidFill>
                <a:latin typeface="Montserrat Bold Italics"/>
              </a:rPr>
              <a:t>unauthorized access</a:t>
            </a:r>
            <a:r>
              <a:rPr lang="en-US" sz="2293">
                <a:solidFill>
                  <a:srgbClr val="474545"/>
                </a:solidFill>
                <a:latin typeface="Montserrat Bold"/>
              </a:rPr>
              <a:t> to medical records, prescription data theft, and the proliferation of </a:t>
            </a:r>
            <a:r>
              <a:rPr lang="en-US" sz="2293">
                <a:solidFill>
                  <a:srgbClr val="B100E8"/>
                </a:solidFill>
                <a:latin typeface="Montserrat Bold Italics"/>
              </a:rPr>
              <a:t>healthcare-related spam</a:t>
            </a:r>
            <a:r>
              <a:rPr lang="en-US" sz="2293">
                <a:solidFill>
                  <a:srgbClr val="474545"/>
                </a:solidFill>
                <a:latin typeface="Montserrat Bold"/>
              </a:rPr>
              <a:t> have highlighted a significant problem in the current healthcare ecosystem. </a:t>
            </a:r>
          </a:p>
          <a:p>
            <a:pPr algn="just" marL="495141" indent="-247570" lvl="1">
              <a:lnSpc>
                <a:spcPts val="3210"/>
              </a:lnSpc>
              <a:buFont typeface="Arial"/>
              <a:buChar char="•"/>
            </a:pPr>
            <a:r>
              <a:rPr lang="en-US" sz="2293">
                <a:solidFill>
                  <a:srgbClr val="474545"/>
                </a:solidFill>
                <a:latin typeface="Montserrat Bold"/>
              </a:rPr>
              <a:t>These security breaches not only jeopardize patients' personal and medical data but also erode trust in healthcare institutions and professionals.</a:t>
            </a:r>
          </a:p>
        </p:txBody>
      </p:sp>
      <p:sp>
        <p:nvSpPr>
          <p:cNvPr name="TextBox 12" id="12"/>
          <p:cNvSpPr txBox="true"/>
          <p:nvPr/>
        </p:nvSpPr>
        <p:spPr>
          <a:xfrm rot="0">
            <a:off x="1723095" y="2209571"/>
            <a:ext cx="3681043" cy="488315"/>
          </a:xfrm>
          <a:prstGeom prst="rect">
            <a:avLst/>
          </a:prstGeom>
        </p:spPr>
        <p:txBody>
          <a:bodyPr anchor="t" rtlCol="false" tIns="0" lIns="0" bIns="0" rIns="0">
            <a:spAutoFit/>
          </a:bodyPr>
          <a:lstStyle/>
          <a:p>
            <a:pPr algn="l" marL="0" indent="0" lvl="0">
              <a:lnSpc>
                <a:spcPts val="4060"/>
              </a:lnSpc>
              <a:spcBef>
                <a:spcPct val="0"/>
              </a:spcBef>
            </a:pPr>
            <a:r>
              <a:rPr lang="en-US" sz="2900">
                <a:solidFill>
                  <a:srgbClr val="B100E8"/>
                </a:solidFill>
                <a:latin typeface="Montserrat Bold"/>
              </a:rPr>
              <a:t>Why there’s need?</a:t>
            </a:r>
          </a:p>
        </p:txBody>
      </p:sp>
      <p:sp>
        <p:nvSpPr>
          <p:cNvPr name="TextBox 13" id="13"/>
          <p:cNvSpPr txBox="true"/>
          <p:nvPr/>
        </p:nvSpPr>
        <p:spPr>
          <a:xfrm rot="0">
            <a:off x="3629174" y="6859209"/>
            <a:ext cx="11029652" cy="1002665"/>
          </a:xfrm>
          <a:prstGeom prst="rect">
            <a:avLst/>
          </a:prstGeom>
        </p:spPr>
        <p:txBody>
          <a:bodyPr anchor="t" rtlCol="false" tIns="0" lIns="0" bIns="0" rIns="0">
            <a:spAutoFit/>
          </a:bodyPr>
          <a:lstStyle/>
          <a:p>
            <a:pPr algn="ctr">
              <a:lnSpc>
                <a:spcPts val="4059"/>
              </a:lnSpc>
            </a:pPr>
            <a:r>
              <a:rPr lang="en-US" sz="2899">
                <a:solidFill>
                  <a:srgbClr val="474545"/>
                </a:solidFill>
                <a:latin typeface="Montserrat Bold Italics"/>
              </a:rPr>
              <a:t>In a world where our health is at stake, can we afford to </a:t>
            </a:r>
          </a:p>
          <a:p>
            <a:pPr algn="ctr">
              <a:lnSpc>
                <a:spcPts val="4059"/>
              </a:lnSpc>
              <a:spcBef>
                <a:spcPct val="0"/>
              </a:spcBef>
            </a:pPr>
            <a:r>
              <a:rPr lang="en-US" sz="2899">
                <a:solidFill>
                  <a:srgbClr val="474545"/>
                </a:solidFill>
                <a:latin typeface="Montserrat Bold Italics"/>
              </a:rPr>
              <a:t>compromise on data security?</a:t>
            </a:r>
          </a:p>
        </p:txBody>
      </p:sp>
      <p:sp>
        <p:nvSpPr>
          <p:cNvPr name="TextBox 14" id="14"/>
          <p:cNvSpPr txBox="true"/>
          <p:nvPr/>
        </p:nvSpPr>
        <p:spPr>
          <a:xfrm rot="0">
            <a:off x="4176936" y="8298242"/>
            <a:ext cx="9934277" cy="488315"/>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Montserrat"/>
              </a:rPr>
              <a:t>Our </a:t>
            </a:r>
            <a:r>
              <a:rPr lang="en-US" sz="2899">
                <a:solidFill>
                  <a:srgbClr val="B100E8"/>
                </a:solidFill>
                <a:latin typeface="Montserrat Italics"/>
              </a:rPr>
              <a:t>mission </a:t>
            </a:r>
            <a:r>
              <a:rPr lang="en-US" sz="2899">
                <a:solidFill>
                  <a:srgbClr val="000000"/>
                </a:solidFill>
                <a:latin typeface="Montserrat"/>
              </a:rPr>
              <a:t>is to address this pressing issue head-on. </a:t>
            </a:r>
          </a:p>
        </p:txBody>
      </p:sp>
      <p:sp>
        <p:nvSpPr>
          <p:cNvPr name="TextBox 15" id="15"/>
          <p:cNvSpPr txBox="true"/>
          <p:nvPr/>
        </p:nvSpPr>
        <p:spPr>
          <a:xfrm rot="0">
            <a:off x="2648843" y="9654602"/>
            <a:ext cx="12990314" cy="438785"/>
          </a:xfrm>
          <a:prstGeom prst="rect">
            <a:avLst/>
          </a:prstGeom>
        </p:spPr>
        <p:txBody>
          <a:bodyPr anchor="t" rtlCol="false" tIns="0" lIns="0" bIns="0" rIns="0">
            <a:spAutoFit/>
          </a:bodyPr>
          <a:lstStyle/>
          <a:p>
            <a:pPr algn="ctr">
              <a:lnSpc>
                <a:spcPts val="3640"/>
              </a:lnSpc>
              <a:spcBef>
                <a:spcPct val="0"/>
              </a:spcBef>
            </a:pPr>
            <a:r>
              <a:rPr lang="en-US" sz="2600">
                <a:solidFill>
                  <a:srgbClr val="B100E8"/>
                </a:solidFill>
                <a:latin typeface="Montserrat"/>
              </a:rPr>
              <a:t>Stay tuned to learn how we plan to empower patients and fortify data security.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36056" y="-2303001"/>
            <a:ext cx="8434051" cy="8434051"/>
            <a:chOff x="0" y="0"/>
            <a:chExt cx="12700000" cy="12700000"/>
          </a:xfrm>
        </p:grpSpPr>
        <p:sp>
          <p:nvSpPr>
            <p:cNvPr name="Freeform 3" id="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19612" t="0" r="-19612" b="0"/>
              </a:stretch>
            </a:blipFill>
          </p:spPr>
        </p:sp>
      </p:grpSp>
      <p:sp>
        <p:nvSpPr>
          <p:cNvPr name="Freeform 4" id="4"/>
          <p:cNvSpPr/>
          <p:nvPr/>
        </p:nvSpPr>
        <p:spPr>
          <a:xfrm flipH="false" flipV="false" rot="0">
            <a:off x="2512030" y="6642436"/>
            <a:ext cx="13263940" cy="2845593"/>
          </a:xfrm>
          <a:custGeom>
            <a:avLst/>
            <a:gdLst/>
            <a:ahLst/>
            <a:cxnLst/>
            <a:rect r="r" b="b" t="t" l="l"/>
            <a:pathLst>
              <a:path h="2845593" w="13263940">
                <a:moveTo>
                  <a:pt x="0" y="0"/>
                </a:moveTo>
                <a:lnTo>
                  <a:pt x="13263940" y="0"/>
                </a:lnTo>
                <a:lnTo>
                  <a:pt x="13263940" y="2845593"/>
                </a:lnTo>
                <a:lnTo>
                  <a:pt x="0" y="2845593"/>
                </a:lnTo>
                <a:lnTo>
                  <a:pt x="0" y="0"/>
                </a:lnTo>
                <a:close/>
              </a:path>
            </a:pathLst>
          </a:custGeom>
          <a:blipFill>
            <a:blip r:embed="rId3"/>
            <a:stretch>
              <a:fillRect l="0" t="-57366" r="0" b="0"/>
            </a:stretch>
          </a:blipFill>
        </p:spPr>
      </p:sp>
      <p:sp>
        <p:nvSpPr>
          <p:cNvPr name="TextBox 5" id="5"/>
          <p:cNvSpPr txBox="true"/>
          <p:nvPr/>
        </p:nvSpPr>
        <p:spPr>
          <a:xfrm rot="0">
            <a:off x="785289" y="641062"/>
            <a:ext cx="9668731" cy="2228850"/>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What we’re gonna do?</a:t>
            </a:r>
          </a:p>
        </p:txBody>
      </p:sp>
      <p:sp>
        <p:nvSpPr>
          <p:cNvPr name="TextBox 6" id="6"/>
          <p:cNvSpPr txBox="true"/>
          <p:nvPr/>
        </p:nvSpPr>
        <p:spPr>
          <a:xfrm rot="0">
            <a:off x="785289" y="3161366"/>
            <a:ext cx="10395070" cy="1234440"/>
          </a:xfrm>
          <a:prstGeom prst="rect">
            <a:avLst/>
          </a:prstGeom>
        </p:spPr>
        <p:txBody>
          <a:bodyPr anchor="t" rtlCol="false" tIns="0" lIns="0" bIns="0" rIns="0">
            <a:spAutoFit/>
          </a:bodyPr>
          <a:lstStyle/>
          <a:p>
            <a:pPr>
              <a:lnSpc>
                <a:spcPts val="3359"/>
              </a:lnSpc>
            </a:pPr>
            <a:r>
              <a:rPr lang="en-US" sz="2400">
                <a:solidFill>
                  <a:srgbClr val="B100E8"/>
                </a:solidFill>
                <a:latin typeface="Montserrat Bold Italics"/>
              </a:rPr>
              <a:t>In light of the growing concerns over healthcare data security and privacy, we propose the development of a Patient-Centric Access system using blockchain technology.</a:t>
            </a:r>
          </a:p>
        </p:txBody>
      </p:sp>
      <p:sp>
        <p:nvSpPr>
          <p:cNvPr name="TextBox 7" id="7"/>
          <p:cNvSpPr txBox="true"/>
          <p:nvPr/>
        </p:nvSpPr>
        <p:spPr>
          <a:xfrm rot="0">
            <a:off x="785289" y="4700606"/>
            <a:ext cx="11204532" cy="1589405"/>
          </a:xfrm>
          <a:prstGeom prst="rect">
            <a:avLst/>
          </a:prstGeom>
        </p:spPr>
        <p:txBody>
          <a:bodyPr anchor="t" rtlCol="false" tIns="0" lIns="0" bIns="0" rIns="0">
            <a:spAutoFit/>
          </a:bodyPr>
          <a:lstStyle/>
          <a:p>
            <a:pPr algn="just">
              <a:lnSpc>
                <a:spcPts val="3219"/>
              </a:lnSpc>
            </a:pPr>
            <a:r>
              <a:rPr lang="en-US" sz="2299">
                <a:solidFill>
                  <a:srgbClr val="000000"/>
                </a:solidFill>
                <a:latin typeface="Montserrat"/>
              </a:rPr>
              <a:t>This innovative solution aims to tackle the pressing issue of data breaches and privacy violations by providing patients with a secure, efficient, and streamlined means to access and share their healthcare information with authorized healthcare providers.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2905718"/>
            <a:ext cx="16230600" cy="6352582"/>
            <a:chOff x="0" y="0"/>
            <a:chExt cx="7576766" cy="2965511"/>
          </a:xfrm>
        </p:grpSpPr>
        <p:sp>
          <p:nvSpPr>
            <p:cNvPr name="Freeform 6" id="6"/>
            <p:cNvSpPr/>
            <p:nvPr/>
          </p:nvSpPr>
          <p:spPr>
            <a:xfrm flipH="false" flipV="false" rot="0">
              <a:off x="0" y="0"/>
              <a:ext cx="7576765" cy="2965511"/>
            </a:xfrm>
            <a:custGeom>
              <a:avLst/>
              <a:gdLst/>
              <a:ahLst/>
              <a:cxnLst/>
              <a:rect r="r" b="b" t="t" l="l"/>
              <a:pathLst>
                <a:path h="2965511" w="7576765">
                  <a:moveTo>
                    <a:pt x="10971" y="0"/>
                  </a:moveTo>
                  <a:lnTo>
                    <a:pt x="7565795" y="0"/>
                  </a:lnTo>
                  <a:cubicBezTo>
                    <a:pt x="7568704" y="0"/>
                    <a:pt x="7571494" y="1156"/>
                    <a:pt x="7573552" y="3213"/>
                  </a:cubicBezTo>
                  <a:cubicBezTo>
                    <a:pt x="7575610" y="5271"/>
                    <a:pt x="7576765" y="8061"/>
                    <a:pt x="7576765" y="10971"/>
                  </a:cubicBezTo>
                  <a:lnTo>
                    <a:pt x="7576765" y="2954540"/>
                  </a:lnTo>
                  <a:cubicBezTo>
                    <a:pt x="7576765" y="2960599"/>
                    <a:pt x="7571853" y="2965511"/>
                    <a:pt x="7565795" y="2965511"/>
                  </a:cubicBezTo>
                  <a:lnTo>
                    <a:pt x="10971" y="2965511"/>
                  </a:lnTo>
                  <a:cubicBezTo>
                    <a:pt x="4912" y="2965511"/>
                    <a:pt x="0" y="2960599"/>
                    <a:pt x="0" y="2954540"/>
                  </a:cubicBezTo>
                  <a:lnTo>
                    <a:pt x="0" y="10971"/>
                  </a:lnTo>
                  <a:cubicBezTo>
                    <a:pt x="0" y="4912"/>
                    <a:pt x="4912" y="0"/>
                    <a:pt x="1097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3103882"/>
            <a:ext cx="15882847" cy="5988228"/>
            <a:chOff x="0" y="0"/>
            <a:chExt cx="7414428" cy="2795423"/>
          </a:xfrm>
        </p:grpSpPr>
        <p:sp>
          <p:nvSpPr>
            <p:cNvPr name="Freeform 9" id="9"/>
            <p:cNvSpPr/>
            <p:nvPr/>
          </p:nvSpPr>
          <p:spPr>
            <a:xfrm flipH="false" flipV="false" rot="0">
              <a:off x="0" y="0"/>
              <a:ext cx="7414427" cy="2795423"/>
            </a:xfrm>
            <a:custGeom>
              <a:avLst/>
              <a:gdLst/>
              <a:ahLst/>
              <a:cxnLst/>
              <a:rect r="r" b="b" t="t" l="l"/>
              <a:pathLst>
                <a:path h="2795423" w="7414427">
                  <a:moveTo>
                    <a:pt x="11211" y="0"/>
                  </a:moveTo>
                  <a:lnTo>
                    <a:pt x="7403216" y="0"/>
                  </a:lnTo>
                  <a:cubicBezTo>
                    <a:pt x="7406190" y="0"/>
                    <a:pt x="7409041" y="1181"/>
                    <a:pt x="7411144" y="3284"/>
                  </a:cubicBezTo>
                  <a:cubicBezTo>
                    <a:pt x="7413246" y="5386"/>
                    <a:pt x="7414427" y="8238"/>
                    <a:pt x="7414427" y="11211"/>
                  </a:cubicBezTo>
                  <a:lnTo>
                    <a:pt x="7414427" y="2784212"/>
                  </a:lnTo>
                  <a:cubicBezTo>
                    <a:pt x="7414427" y="2787186"/>
                    <a:pt x="7413246" y="2790037"/>
                    <a:pt x="7411144" y="2792140"/>
                  </a:cubicBezTo>
                  <a:cubicBezTo>
                    <a:pt x="7409041" y="2794242"/>
                    <a:pt x="7406190" y="2795423"/>
                    <a:pt x="7403216" y="2795423"/>
                  </a:cubicBezTo>
                  <a:lnTo>
                    <a:pt x="11211" y="2795423"/>
                  </a:lnTo>
                  <a:cubicBezTo>
                    <a:pt x="5019" y="2795423"/>
                    <a:pt x="0" y="2790404"/>
                    <a:pt x="0" y="2784212"/>
                  </a:cubicBezTo>
                  <a:lnTo>
                    <a:pt x="0" y="11211"/>
                  </a:lnTo>
                  <a:cubicBezTo>
                    <a:pt x="0" y="8238"/>
                    <a:pt x="1181" y="5386"/>
                    <a:pt x="3284" y="3284"/>
                  </a:cubicBezTo>
                  <a:cubicBezTo>
                    <a:pt x="5386" y="1181"/>
                    <a:pt x="8238" y="0"/>
                    <a:pt x="11211" y="0"/>
                  </a:cubicBezTo>
                  <a:close/>
                </a:path>
              </a:pathLst>
            </a:custGeom>
            <a:solidFill>
              <a:srgbClr val="FFFFFF"/>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2143125"/>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2392332" y="2563532"/>
            <a:ext cx="883328" cy="1099164"/>
          </a:xfrm>
          <a:custGeom>
            <a:avLst/>
            <a:gdLst/>
            <a:ahLst/>
            <a:cxnLst/>
            <a:rect r="r" b="b" t="t" l="l"/>
            <a:pathLst>
              <a:path h="1099164" w="883328">
                <a:moveTo>
                  <a:pt x="0" y="0"/>
                </a:moveTo>
                <a:lnTo>
                  <a:pt x="883328" y="0"/>
                </a:lnTo>
                <a:lnTo>
                  <a:pt x="883328" y="1099163"/>
                </a:lnTo>
                <a:lnTo>
                  <a:pt x="0" y="1099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155154" y="3200613"/>
            <a:ext cx="1420591" cy="1942887"/>
          </a:xfrm>
          <a:custGeom>
            <a:avLst/>
            <a:gdLst/>
            <a:ahLst/>
            <a:cxnLst/>
            <a:rect r="r" b="b" t="t" l="l"/>
            <a:pathLst>
              <a:path h="1942887" w="1420591">
                <a:moveTo>
                  <a:pt x="0" y="0"/>
                </a:moveTo>
                <a:lnTo>
                  <a:pt x="1420591" y="0"/>
                </a:lnTo>
                <a:lnTo>
                  <a:pt x="1420591" y="1942887"/>
                </a:lnTo>
                <a:lnTo>
                  <a:pt x="0" y="1942887"/>
                </a:lnTo>
                <a:lnTo>
                  <a:pt x="0" y="0"/>
                </a:lnTo>
                <a:close/>
              </a:path>
            </a:pathLst>
          </a:custGeom>
          <a:blipFill>
            <a:blip r:embed="rId4"/>
            <a:stretch>
              <a:fillRect l="0" t="0" r="-151005" b="0"/>
            </a:stretch>
          </a:blipFill>
        </p:spPr>
      </p:sp>
      <p:sp>
        <p:nvSpPr>
          <p:cNvPr name="Freeform 16" id="16"/>
          <p:cNvSpPr/>
          <p:nvPr/>
        </p:nvSpPr>
        <p:spPr>
          <a:xfrm flipH="false" flipV="false" rot="0">
            <a:off x="14971670" y="7871160"/>
            <a:ext cx="1880610" cy="935672"/>
          </a:xfrm>
          <a:custGeom>
            <a:avLst/>
            <a:gdLst/>
            <a:ahLst/>
            <a:cxnLst/>
            <a:rect r="r" b="b" t="t" l="l"/>
            <a:pathLst>
              <a:path h="935672" w="1880610">
                <a:moveTo>
                  <a:pt x="0" y="0"/>
                </a:moveTo>
                <a:lnTo>
                  <a:pt x="1880610" y="0"/>
                </a:lnTo>
                <a:lnTo>
                  <a:pt x="1880610" y="935672"/>
                </a:lnTo>
                <a:lnTo>
                  <a:pt x="0" y="935672"/>
                </a:lnTo>
                <a:lnTo>
                  <a:pt x="0" y="0"/>
                </a:lnTo>
                <a:close/>
              </a:path>
            </a:pathLst>
          </a:custGeom>
          <a:blipFill>
            <a:blip r:embed="rId4"/>
            <a:stretch>
              <a:fillRect l="-66222" t="-41018" r="0" b="-41018"/>
            </a:stretch>
          </a:blipFill>
        </p:spPr>
      </p:sp>
      <p:sp>
        <p:nvSpPr>
          <p:cNvPr name="Freeform 17" id="17"/>
          <p:cNvSpPr/>
          <p:nvPr/>
        </p:nvSpPr>
        <p:spPr>
          <a:xfrm flipH="false" flipV="false" rot="0">
            <a:off x="15364760" y="4648565"/>
            <a:ext cx="1729392" cy="2500891"/>
          </a:xfrm>
          <a:custGeom>
            <a:avLst/>
            <a:gdLst/>
            <a:ahLst/>
            <a:cxnLst/>
            <a:rect r="r" b="b" t="t" l="l"/>
            <a:pathLst>
              <a:path h="2500891" w="1729392">
                <a:moveTo>
                  <a:pt x="0" y="0"/>
                </a:moveTo>
                <a:lnTo>
                  <a:pt x="1729392" y="0"/>
                </a:lnTo>
                <a:lnTo>
                  <a:pt x="1729392" y="2500891"/>
                </a:lnTo>
                <a:lnTo>
                  <a:pt x="0" y="2500891"/>
                </a:lnTo>
                <a:lnTo>
                  <a:pt x="0" y="0"/>
                </a:lnTo>
                <a:close/>
              </a:path>
            </a:pathLst>
          </a:custGeom>
          <a:blipFill>
            <a:blip r:embed="rId5"/>
            <a:stretch>
              <a:fillRect l="-26833" t="-20168" r="-24499" b="-19362"/>
            </a:stretch>
          </a:blipFill>
        </p:spPr>
      </p:sp>
      <p:sp>
        <p:nvSpPr>
          <p:cNvPr name="Freeform 18" id="18"/>
          <p:cNvSpPr/>
          <p:nvPr/>
        </p:nvSpPr>
        <p:spPr>
          <a:xfrm flipH="false" flipV="false" rot="0">
            <a:off x="13689557" y="6010275"/>
            <a:ext cx="1381042" cy="1406909"/>
          </a:xfrm>
          <a:custGeom>
            <a:avLst/>
            <a:gdLst/>
            <a:ahLst/>
            <a:cxnLst/>
            <a:rect r="r" b="b" t="t" l="l"/>
            <a:pathLst>
              <a:path h="1406909" w="1381042">
                <a:moveTo>
                  <a:pt x="0" y="0"/>
                </a:moveTo>
                <a:lnTo>
                  <a:pt x="1381042" y="0"/>
                </a:lnTo>
                <a:lnTo>
                  <a:pt x="1381042" y="1406909"/>
                </a:lnTo>
                <a:lnTo>
                  <a:pt x="0" y="1406909"/>
                </a:lnTo>
                <a:lnTo>
                  <a:pt x="0" y="0"/>
                </a:lnTo>
                <a:close/>
              </a:path>
            </a:pathLst>
          </a:custGeom>
          <a:blipFill>
            <a:blip r:embed="rId6"/>
            <a:stretch>
              <a:fillRect l="-52732" t="0" r="-51013" b="0"/>
            </a:stretch>
          </a:blipFill>
        </p:spPr>
      </p:sp>
      <p:sp>
        <p:nvSpPr>
          <p:cNvPr name="TextBox 19" id="19"/>
          <p:cNvSpPr txBox="true"/>
          <p:nvPr/>
        </p:nvSpPr>
        <p:spPr>
          <a:xfrm rot="0">
            <a:off x="3422550" y="121920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strike="noStrike" u="none">
                <a:solidFill>
                  <a:srgbClr val="101010"/>
                </a:solidFill>
                <a:latin typeface="Montserrat Bold"/>
              </a:rPr>
              <a:t>Our Products</a:t>
            </a:r>
          </a:p>
        </p:txBody>
      </p:sp>
      <p:sp>
        <p:nvSpPr>
          <p:cNvPr name="TextBox 20" id="20"/>
          <p:cNvSpPr txBox="true"/>
          <p:nvPr/>
        </p:nvSpPr>
        <p:spPr>
          <a:xfrm rot="0">
            <a:off x="3275660" y="3292468"/>
            <a:ext cx="8968188" cy="514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Bold"/>
              </a:rPr>
              <a:t>Blockchain based Data management </a:t>
            </a:r>
          </a:p>
        </p:txBody>
      </p:sp>
      <p:sp>
        <p:nvSpPr>
          <p:cNvPr name="TextBox 21" id="21"/>
          <p:cNvSpPr txBox="true"/>
          <p:nvPr/>
        </p:nvSpPr>
        <p:spPr>
          <a:xfrm rot="0">
            <a:off x="1767685" y="4253247"/>
            <a:ext cx="12280204" cy="455358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B100E8"/>
                </a:solidFill>
                <a:latin typeface="Montserrat Bold Italics"/>
              </a:rPr>
              <a:t>Decentralized Database:</a:t>
            </a:r>
            <a:r>
              <a:rPr lang="en-US" sz="2600">
                <a:solidFill>
                  <a:srgbClr val="000000"/>
                </a:solidFill>
                <a:latin typeface="Montserrat"/>
              </a:rPr>
              <a:t> Utilizes blockchain technology to create a tamper-proof and decentralized repository for verified healthcare information.</a:t>
            </a:r>
          </a:p>
          <a:p>
            <a:pPr marL="561341" indent="-280670" lvl="1">
              <a:lnSpc>
                <a:spcPts val="3640"/>
              </a:lnSpc>
              <a:buFont typeface="Arial"/>
              <a:buChar char="•"/>
            </a:pPr>
            <a:r>
              <a:rPr lang="en-US" sz="2600">
                <a:solidFill>
                  <a:srgbClr val="B100E8"/>
                </a:solidFill>
                <a:latin typeface="Montserrat Bold Italics"/>
              </a:rPr>
              <a:t>Data Integrity: </a:t>
            </a:r>
            <a:r>
              <a:rPr lang="en-US" sz="2600">
                <a:solidFill>
                  <a:srgbClr val="000000"/>
                </a:solidFill>
                <a:latin typeface="Montserrat"/>
              </a:rPr>
              <a:t>Smart contracts ensure the accuracy and security of the contributed healthcare data, reducing the spread of misinformation.</a:t>
            </a:r>
          </a:p>
          <a:p>
            <a:pPr marL="561341" indent="-280670" lvl="1">
              <a:lnSpc>
                <a:spcPts val="3640"/>
              </a:lnSpc>
              <a:buFont typeface="Arial"/>
              <a:buChar char="•"/>
            </a:pPr>
            <a:r>
              <a:rPr lang="en-US" sz="2600">
                <a:solidFill>
                  <a:srgbClr val="B100E8"/>
                </a:solidFill>
                <a:latin typeface="Montserrat Bold Italics"/>
              </a:rPr>
              <a:t>Immutable Records: </a:t>
            </a:r>
            <a:r>
              <a:rPr lang="en-US" sz="2600">
                <a:solidFill>
                  <a:srgbClr val="000000"/>
                </a:solidFill>
                <a:latin typeface="Montserrat"/>
              </a:rPr>
              <a:t>All healthcare information is recorded in an immutable ledger, preserving its integrity over time.</a:t>
            </a:r>
          </a:p>
          <a:p>
            <a:pPr marL="561341" indent="-280670" lvl="1">
              <a:lnSpc>
                <a:spcPts val="3640"/>
              </a:lnSpc>
              <a:buFont typeface="Arial"/>
              <a:buChar char="•"/>
            </a:pPr>
            <a:r>
              <a:rPr lang="en-US" sz="2600">
                <a:solidFill>
                  <a:srgbClr val="B100E8"/>
                </a:solidFill>
                <a:latin typeface="Montserrat Bold Italics"/>
              </a:rPr>
              <a:t>Secure Access:</a:t>
            </a:r>
            <a:r>
              <a:rPr lang="en-US" sz="2600">
                <a:solidFill>
                  <a:srgbClr val="000000"/>
                </a:solidFill>
                <a:latin typeface="Montserrat"/>
              </a:rPr>
              <a:t> Provides secure and authenticated access to verified healthcare data for authorized users.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2905718"/>
            <a:ext cx="16230600" cy="6352582"/>
            <a:chOff x="0" y="0"/>
            <a:chExt cx="7576766" cy="2965511"/>
          </a:xfrm>
        </p:grpSpPr>
        <p:sp>
          <p:nvSpPr>
            <p:cNvPr name="Freeform 6" id="6"/>
            <p:cNvSpPr/>
            <p:nvPr/>
          </p:nvSpPr>
          <p:spPr>
            <a:xfrm flipH="false" flipV="false" rot="0">
              <a:off x="0" y="0"/>
              <a:ext cx="7576765" cy="2965511"/>
            </a:xfrm>
            <a:custGeom>
              <a:avLst/>
              <a:gdLst/>
              <a:ahLst/>
              <a:cxnLst/>
              <a:rect r="r" b="b" t="t" l="l"/>
              <a:pathLst>
                <a:path h="2965511" w="7576765">
                  <a:moveTo>
                    <a:pt x="10971" y="0"/>
                  </a:moveTo>
                  <a:lnTo>
                    <a:pt x="7565795" y="0"/>
                  </a:lnTo>
                  <a:cubicBezTo>
                    <a:pt x="7568704" y="0"/>
                    <a:pt x="7571494" y="1156"/>
                    <a:pt x="7573552" y="3213"/>
                  </a:cubicBezTo>
                  <a:cubicBezTo>
                    <a:pt x="7575610" y="5271"/>
                    <a:pt x="7576765" y="8061"/>
                    <a:pt x="7576765" y="10971"/>
                  </a:cubicBezTo>
                  <a:lnTo>
                    <a:pt x="7576765" y="2954540"/>
                  </a:lnTo>
                  <a:cubicBezTo>
                    <a:pt x="7576765" y="2960599"/>
                    <a:pt x="7571853" y="2965511"/>
                    <a:pt x="7565795" y="2965511"/>
                  </a:cubicBezTo>
                  <a:lnTo>
                    <a:pt x="10971" y="2965511"/>
                  </a:lnTo>
                  <a:cubicBezTo>
                    <a:pt x="4912" y="2965511"/>
                    <a:pt x="0" y="2960599"/>
                    <a:pt x="0" y="2954540"/>
                  </a:cubicBezTo>
                  <a:lnTo>
                    <a:pt x="0" y="10971"/>
                  </a:lnTo>
                  <a:cubicBezTo>
                    <a:pt x="0" y="4912"/>
                    <a:pt x="4912" y="0"/>
                    <a:pt x="10971"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3103882"/>
            <a:ext cx="15882847" cy="5988228"/>
            <a:chOff x="0" y="0"/>
            <a:chExt cx="7414428" cy="2795423"/>
          </a:xfrm>
        </p:grpSpPr>
        <p:sp>
          <p:nvSpPr>
            <p:cNvPr name="Freeform 9" id="9"/>
            <p:cNvSpPr/>
            <p:nvPr/>
          </p:nvSpPr>
          <p:spPr>
            <a:xfrm flipH="false" flipV="false" rot="0">
              <a:off x="0" y="0"/>
              <a:ext cx="7414427" cy="2795423"/>
            </a:xfrm>
            <a:custGeom>
              <a:avLst/>
              <a:gdLst/>
              <a:ahLst/>
              <a:cxnLst/>
              <a:rect r="r" b="b" t="t" l="l"/>
              <a:pathLst>
                <a:path h="2795423" w="7414427">
                  <a:moveTo>
                    <a:pt x="11211" y="0"/>
                  </a:moveTo>
                  <a:lnTo>
                    <a:pt x="7403216" y="0"/>
                  </a:lnTo>
                  <a:cubicBezTo>
                    <a:pt x="7406190" y="0"/>
                    <a:pt x="7409041" y="1181"/>
                    <a:pt x="7411144" y="3284"/>
                  </a:cubicBezTo>
                  <a:cubicBezTo>
                    <a:pt x="7413246" y="5386"/>
                    <a:pt x="7414427" y="8238"/>
                    <a:pt x="7414427" y="11211"/>
                  </a:cubicBezTo>
                  <a:lnTo>
                    <a:pt x="7414427" y="2784212"/>
                  </a:lnTo>
                  <a:cubicBezTo>
                    <a:pt x="7414427" y="2787186"/>
                    <a:pt x="7413246" y="2790037"/>
                    <a:pt x="7411144" y="2792140"/>
                  </a:cubicBezTo>
                  <a:cubicBezTo>
                    <a:pt x="7409041" y="2794242"/>
                    <a:pt x="7406190" y="2795423"/>
                    <a:pt x="7403216" y="2795423"/>
                  </a:cubicBezTo>
                  <a:lnTo>
                    <a:pt x="11211" y="2795423"/>
                  </a:lnTo>
                  <a:cubicBezTo>
                    <a:pt x="5019" y="2795423"/>
                    <a:pt x="0" y="2790404"/>
                    <a:pt x="0" y="2784212"/>
                  </a:cubicBezTo>
                  <a:lnTo>
                    <a:pt x="0" y="11211"/>
                  </a:lnTo>
                  <a:cubicBezTo>
                    <a:pt x="0" y="8238"/>
                    <a:pt x="1181" y="5386"/>
                    <a:pt x="3284" y="3284"/>
                  </a:cubicBezTo>
                  <a:cubicBezTo>
                    <a:pt x="5386" y="1181"/>
                    <a:pt x="8238" y="0"/>
                    <a:pt x="11211" y="0"/>
                  </a:cubicBezTo>
                  <a:close/>
                </a:path>
              </a:pathLst>
            </a:custGeom>
            <a:solidFill>
              <a:srgbClr val="FFFFFF"/>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2143125"/>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14" id="14"/>
          <p:cNvSpPr txBox="true"/>
          <p:nvPr/>
        </p:nvSpPr>
        <p:spPr>
          <a:xfrm rot="0">
            <a:off x="3275660" y="3292468"/>
            <a:ext cx="8968188" cy="514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Montserrat Bold"/>
              </a:rPr>
              <a:t>Machine Learning based Prognosis</a:t>
            </a:r>
          </a:p>
        </p:txBody>
      </p:sp>
      <p:sp>
        <p:nvSpPr>
          <p:cNvPr name="Freeform 15" id="15"/>
          <p:cNvSpPr/>
          <p:nvPr/>
        </p:nvSpPr>
        <p:spPr>
          <a:xfrm flipH="false" flipV="false" rot="0">
            <a:off x="2282717" y="2454735"/>
            <a:ext cx="1215301" cy="1171109"/>
          </a:xfrm>
          <a:custGeom>
            <a:avLst/>
            <a:gdLst/>
            <a:ahLst/>
            <a:cxnLst/>
            <a:rect r="r" b="b" t="t" l="l"/>
            <a:pathLst>
              <a:path h="1171109" w="1215301">
                <a:moveTo>
                  <a:pt x="0" y="0"/>
                </a:moveTo>
                <a:lnTo>
                  <a:pt x="1215301" y="0"/>
                </a:lnTo>
                <a:lnTo>
                  <a:pt x="1215301" y="1171108"/>
                </a:lnTo>
                <a:lnTo>
                  <a:pt x="0" y="1171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251647" y="6863614"/>
            <a:ext cx="1676026" cy="1943219"/>
          </a:xfrm>
          <a:custGeom>
            <a:avLst/>
            <a:gdLst/>
            <a:ahLst/>
            <a:cxnLst/>
            <a:rect r="r" b="b" t="t" l="l"/>
            <a:pathLst>
              <a:path h="1943219" w="1676026">
                <a:moveTo>
                  <a:pt x="0" y="0"/>
                </a:moveTo>
                <a:lnTo>
                  <a:pt x="1676026" y="0"/>
                </a:lnTo>
                <a:lnTo>
                  <a:pt x="1676026" y="1943218"/>
                </a:lnTo>
                <a:lnTo>
                  <a:pt x="0" y="1943218"/>
                </a:lnTo>
                <a:lnTo>
                  <a:pt x="0" y="0"/>
                </a:lnTo>
                <a:close/>
              </a:path>
            </a:pathLst>
          </a:custGeom>
          <a:blipFill>
            <a:blip r:embed="rId4"/>
            <a:stretch>
              <a:fillRect l="0" t="0" r="0" b="0"/>
            </a:stretch>
          </a:blipFill>
        </p:spPr>
      </p:sp>
      <p:sp>
        <p:nvSpPr>
          <p:cNvPr name="Freeform 17" id="17"/>
          <p:cNvSpPr/>
          <p:nvPr/>
        </p:nvSpPr>
        <p:spPr>
          <a:xfrm flipH="false" flipV="false" rot="0">
            <a:off x="13796858" y="3569124"/>
            <a:ext cx="3130815" cy="3130815"/>
          </a:xfrm>
          <a:custGeom>
            <a:avLst/>
            <a:gdLst/>
            <a:ahLst/>
            <a:cxnLst/>
            <a:rect r="r" b="b" t="t" l="l"/>
            <a:pathLst>
              <a:path h="3130815" w="3130815">
                <a:moveTo>
                  <a:pt x="0" y="0"/>
                </a:moveTo>
                <a:lnTo>
                  <a:pt x="3130815" y="0"/>
                </a:lnTo>
                <a:lnTo>
                  <a:pt x="3130815" y="3130815"/>
                </a:lnTo>
                <a:lnTo>
                  <a:pt x="0" y="3130815"/>
                </a:lnTo>
                <a:lnTo>
                  <a:pt x="0" y="0"/>
                </a:lnTo>
                <a:close/>
              </a:path>
            </a:pathLst>
          </a:custGeom>
          <a:blipFill>
            <a:blip r:embed="rId5"/>
            <a:stretch>
              <a:fillRect l="0" t="0" r="0" b="0"/>
            </a:stretch>
          </a:blipFill>
        </p:spPr>
      </p:sp>
      <p:sp>
        <p:nvSpPr>
          <p:cNvPr name="TextBox 18" id="18"/>
          <p:cNvSpPr txBox="true"/>
          <p:nvPr/>
        </p:nvSpPr>
        <p:spPr>
          <a:xfrm rot="0">
            <a:off x="3422550" y="121920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strike="noStrike" u="none">
                <a:solidFill>
                  <a:srgbClr val="101010"/>
                </a:solidFill>
                <a:latin typeface="Montserrat Bold"/>
              </a:rPr>
              <a:t>Our Products</a:t>
            </a:r>
          </a:p>
        </p:txBody>
      </p:sp>
      <p:sp>
        <p:nvSpPr>
          <p:cNvPr name="TextBox 19" id="19"/>
          <p:cNvSpPr txBox="true"/>
          <p:nvPr/>
        </p:nvSpPr>
        <p:spPr>
          <a:xfrm rot="0">
            <a:off x="1767685" y="4253247"/>
            <a:ext cx="12280204" cy="455358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B100E8"/>
                </a:solidFill>
                <a:latin typeface="Montserrat Bold Italics"/>
              </a:rPr>
              <a:t>Symptom Selection:</a:t>
            </a:r>
            <a:r>
              <a:rPr lang="en-US" sz="2600">
                <a:solidFill>
                  <a:srgbClr val="000000"/>
                </a:solidFill>
                <a:latin typeface="Montserrat"/>
              </a:rPr>
              <a:t> Patients can input their symptoms from a comprehensive list, allowing them to provide accurate and detailed information about their condition.</a:t>
            </a:r>
          </a:p>
          <a:p>
            <a:pPr marL="561341" indent="-280670" lvl="1">
              <a:lnSpc>
                <a:spcPts val="3640"/>
              </a:lnSpc>
              <a:buFont typeface="Arial"/>
              <a:buChar char="•"/>
            </a:pPr>
            <a:r>
              <a:rPr lang="en-US" sz="2600">
                <a:solidFill>
                  <a:srgbClr val="B100E8"/>
                </a:solidFill>
                <a:latin typeface="Montserrat Bold Italics"/>
              </a:rPr>
              <a:t>Ensemble Learning:</a:t>
            </a:r>
            <a:r>
              <a:rPr lang="en-US" sz="2600">
                <a:solidFill>
                  <a:srgbClr val="000000"/>
                </a:solidFill>
                <a:latin typeface="Montserrat"/>
              </a:rPr>
              <a:t> Utilizes a combination of Random Forest, k-Nearest Neighbors (KNN), Decision Tree, and Naive Bayes algorithms to analyze the collected symptoms. This ensemble approach enhances accuracy and reliability in predicting potential medical conditions.</a:t>
            </a:r>
          </a:p>
          <a:p>
            <a:pPr marL="561341" indent="-280670" lvl="1">
              <a:lnSpc>
                <a:spcPts val="3640"/>
              </a:lnSpc>
              <a:buFont typeface="Arial"/>
              <a:buChar char="•"/>
            </a:pPr>
            <a:r>
              <a:rPr lang="en-US" sz="2600">
                <a:solidFill>
                  <a:srgbClr val="B100E8"/>
                </a:solidFill>
                <a:latin typeface="Montserrat Bold Italics"/>
              </a:rPr>
              <a:t>Personalized Predictions:</a:t>
            </a:r>
            <a:r>
              <a:rPr lang="en-US" sz="2600">
                <a:solidFill>
                  <a:srgbClr val="000000"/>
                </a:solidFill>
                <a:latin typeface="Montserrat"/>
              </a:rPr>
              <a:t> Generates personalized prognosis reports based on the patient's symptom input, providing tailored insights into potential health issues and their severity.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9348506" y="414500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9531111" y="4325295"/>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0211316" y="3382411"/>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10513917" y="3676664"/>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273187" y="4091119"/>
            <a:ext cx="3628085" cy="4414507"/>
            <a:chOff x="0" y="0"/>
            <a:chExt cx="1693662" cy="2060779"/>
          </a:xfrm>
        </p:grpSpPr>
        <p:sp>
          <p:nvSpPr>
            <p:cNvPr name="Freeform 16" id="1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1455792" y="4271411"/>
            <a:ext cx="3262874" cy="4031036"/>
            <a:chOff x="0" y="0"/>
            <a:chExt cx="1523174" cy="1881767"/>
          </a:xfrm>
        </p:grpSpPr>
        <p:sp>
          <p:nvSpPr>
            <p:cNvPr name="Freeform 19" id="1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0" id="20"/>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2135997" y="3328526"/>
            <a:ext cx="1902465" cy="19024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13386729" y="4145003"/>
            <a:ext cx="3628085" cy="4414507"/>
            <a:chOff x="0" y="0"/>
            <a:chExt cx="1693662" cy="2060779"/>
          </a:xfrm>
        </p:grpSpPr>
        <p:sp>
          <p:nvSpPr>
            <p:cNvPr name="Freeform 25" id="2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13569334" y="4325295"/>
            <a:ext cx="3262874" cy="4031036"/>
            <a:chOff x="0" y="0"/>
            <a:chExt cx="1523174" cy="1881767"/>
          </a:xfrm>
        </p:grpSpPr>
        <p:sp>
          <p:nvSpPr>
            <p:cNvPr name="Freeform 28" id="2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9" id="29"/>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14249539" y="3382411"/>
            <a:ext cx="1902465" cy="19024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3" id="33"/>
          <p:cNvSpPr/>
          <p:nvPr/>
        </p:nvSpPr>
        <p:spPr>
          <a:xfrm flipH="false" flipV="false" rot="0">
            <a:off x="14548779" y="3802817"/>
            <a:ext cx="1263132" cy="1044955"/>
          </a:xfrm>
          <a:custGeom>
            <a:avLst/>
            <a:gdLst/>
            <a:ahLst/>
            <a:cxnLst/>
            <a:rect r="r" b="b" t="t" l="l"/>
            <a:pathLst>
              <a:path h="1044955" w="1263132">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2636818" y="3748933"/>
            <a:ext cx="883328" cy="1099164"/>
          </a:xfrm>
          <a:custGeom>
            <a:avLst/>
            <a:gdLst/>
            <a:ahLst/>
            <a:cxnLst/>
            <a:rect r="r" b="b" t="t" l="l"/>
            <a:pathLst>
              <a:path h="1099164" w="883328">
                <a:moveTo>
                  <a:pt x="0" y="0"/>
                </a:moveTo>
                <a:lnTo>
                  <a:pt x="883328" y="0"/>
                </a:lnTo>
                <a:lnTo>
                  <a:pt x="883328" y="1099164"/>
                </a:lnTo>
                <a:lnTo>
                  <a:pt x="0" y="10991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9723845" y="6033522"/>
            <a:ext cx="2877407" cy="1844874"/>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Montserrat"/>
              </a:rPr>
              <a:t>This technology implements views for both the doctors as well as the patients based on their authorization we can provide better healthcare infrastructure for the public domain.</a:t>
            </a:r>
          </a:p>
        </p:txBody>
      </p:sp>
      <p:sp>
        <p:nvSpPr>
          <p:cNvPr name="TextBox 36" id="36"/>
          <p:cNvSpPr txBox="true"/>
          <p:nvPr/>
        </p:nvSpPr>
        <p:spPr>
          <a:xfrm rot="0">
            <a:off x="9723845" y="5514596"/>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One-Stop solution</a:t>
            </a:r>
          </a:p>
        </p:txBody>
      </p:sp>
      <p:sp>
        <p:nvSpPr>
          <p:cNvPr name="TextBox 37" id="37"/>
          <p:cNvSpPr txBox="true"/>
          <p:nvPr/>
        </p:nvSpPr>
        <p:spPr>
          <a:xfrm rot="0">
            <a:off x="3422550" y="183649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strike="noStrike" u="none">
                <a:solidFill>
                  <a:srgbClr val="101010"/>
                </a:solidFill>
                <a:latin typeface="Montserrat Bold"/>
              </a:rPr>
              <a:t>Our services</a:t>
            </a:r>
          </a:p>
        </p:txBody>
      </p:sp>
      <p:sp>
        <p:nvSpPr>
          <p:cNvPr name="TextBox 38" id="38"/>
          <p:cNvSpPr txBox="true"/>
          <p:nvPr/>
        </p:nvSpPr>
        <p:spPr>
          <a:xfrm rot="0">
            <a:off x="1648526" y="6248829"/>
            <a:ext cx="2877407" cy="2109762"/>
          </a:xfrm>
          <a:prstGeom prst="rect">
            <a:avLst/>
          </a:prstGeom>
        </p:spPr>
        <p:txBody>
          <a:bodyPr anchor="t" rtlCol="false" tIns="0" lIns="0" bIns="0" rIns="0">
            <a:spAutoFit/>
          </a:bodyPr>
          <a:lstStyle/>
          <a:p>
            <a:pPr algn="ctr">
              <a:lnSpc>
                <a:spcPts val="2089"/>
              </a:lnSpc>
            </a:pPr>
            <a:r>
              <a:rPr lang="en-US" sz="1492">
                <a:solidFill>
                  <a:srgbClr val="101010"/>
                </a:solidFill>
                <a:latin typeface="Montserrat"/>
              </a:rPr>
              <a:t>Leverage blockchain technology to create a decentralized database of verified healthcare information. Patients, healthcare providers, and institutions can store data.</a:t>
            </a:r>
          </a:p>
          <a:p>
            <a:pPr algn="ctr" marL="0" indent="0" lvl="0">
              <a:lnSpc>
                <a:spcPts val="2089"/>
              </a:lnSpc>
              <a:spcBef>
                <a:spcPct val="0"/>
              </a:spcBef>
            </a:pPr>
            <a:r>
              <a:rPr lang="en-US" sz="1492">
                <a:solidFill>
                  <a:srgbClr val="101010"/>
                </a:solidFill>
                <a:latin typeface="Montserrat"/>
              </a:rPr>
              <a:t> </a:t>
            </a:r>
          </a:p>
        </p:txBody>
      </p:sp>
      <p:sp>
        <p:nvSpPr>
          <p:cNvPr name="TextBox 39" id="39"/>
          <p:cNvSpPr txBox="true"/>
          <p:nvPr/>
        </p:nvSpPr>
        <p:spPr>
          <a:xfrm rot="0">
            <a:off x="1648526" y="5488166"/>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Blockchain based Data Security</a:t>
            </a:r>
          </a:p>
        </p:txBody>
      </p:sp>
      <p:sp>
        <p:nvSpPr>
          <p:cNvPr name="TextBox 40" id="40"/>
          <p:cNvSpPr txBox="true"/>
          <p:nvPr/>
        </p:nvSpPr>
        <p:spPr>
          <a:xfrm rot="0">
            <a:off x="13762068" y="6033522"/>
            <a:ext cx="2877407" cy="1844874"/>
          </a:xfrm>
          <a:prstGeom prst="rect">
            <a:avLst/>
          </a:prstGeom>
        </p:spPr>
        <p:txBody>
          <a:bodyPr anchor="t" rtlCol="false" tIns="0" lIns="0" bIns="0" rIns="0">
            <a:spAutoFit/>
          </a:bodyPr>
          <a:lstStyle/>
          <a:p>
            <a:pPr algn="ctr">
              <a:lnSpc>
                <a:spcPts val="2089"/>
              </a:lnSpc>
            </a:pPr>
            <a:r>
              <a:rPr lang="en-US" sz="1492">
                <a:solidFill>
                  <a:srgbClr val="101010"/>
                </a:solidFill>
                <a:latin typeface="Montserrat"/>
              </a:rPr>
              <a:t>Create a crowdsourced platform where healthcare professionals and informed individuals can collaboratively fact-check and verify health-related information. </a:t>
            </a:r>
          </a:p>
          <a:p>
            <a:pPr algn="ctr" marL="0" indent="0" lvl="0">
              <a:lnSpc>
                <a:spcPts val="2089"/>
              </a:lnSpc>
              <a:spcBef>
                <a:spcPct val="0"/>
              </a:spcBef>
            </a:pPr>
          </a:p>
        </p:txBody>
      </p:sp>
      <p:sp>
        <p:nvSpPr>
          <p:cNvPr name="TextBox 41" id="41"/>
          <p:cNvSpPr txBox="true"/>
          <p:nvPr/>
        </p:nvSpPr>
        <p:spPr>
          <a:xfrm rot="0">
            <a:off x="13762068" y="5514596"/>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Health Community</a:t>
            </a:r>
          </a:p>
        </p:txBody>
      </p:sp>
      <p:grpSp>
        <p:nvGrpSpPr>
          <p:cNvPr name="Group 42" id="42"/>
          <p:cNvGrpSpPr/>
          <p:nvPr/>
        </p:nvGrpSpPr>
        <p:grpSpPr>
          <a:xfrm rot="0">
            <a:off x="5310846" y="4091119"/>
            <a:ext cx="3628085" cy="4414507"/>
            <a:chOff x="0" y="0"/>
            <a:chExt cx="1693662" cy="2060779"/>
          </a:xfrm>
        </p:grpSpPr>
        <p:sp>
          <p:nvSpPr>
            <p:cNvPr name="Freeform 43" id="43"/>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44" id="44"/>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45" id="45"/>
          <p:cNvGrpSpPr/>
          <p:nvPr/>
        </p:nvGrpSpPr>
        <p:grpSpPr>
          <a:xfrm rot="0">
            <a:off x="5493452" y="4271411"/>
            <a:ext cx="3262874" cy="4031036"/>
            <a:chOff x="0" y="0"/>
            <a:chExt cx="1523174" cy="1881767"/>
          </a:xfrm>
        </p:grpSpPr>
        <p:sp>
          <p:nvSpPr>
            <p:cNvPr name="Freeform 46" id="46"/>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47" id="47"/>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48" id="48"/>
          <p:cNvGrpSpPr/>
          <p:nvPr/>
        </p:nvGrpSpPr>
        <p:grpSpPr>
          <a:xfrm rot="0">
            <a:off x="6173656" y="3328526"/>
            <a:ext cx="1902465" cy="190246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0" id="5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51" id="51"/>
          <p:cNvSpPr/>
          <p:nvPr/>
        </p:nvSpPr>
        <p:spPr>
          <a:xfrm flipH="false" flipV="false" rot="0">
            <a:off x="6543951" y="3748933"/>
            <a:ext cx="1215301" cy="1171109"/>
          </a:xfrm>
          <a:custGeom>
            <a:avLst/>
            <a:gdLst/>
            <a:ahLst/>
            <a:cxnLst/>
            <a:rect r="r" b="b" t="t" l="l"/>
            <a:pathLst>
              <a:path h="1171109" w="1215301">
                <a:moveTo>
                  <a:pt x="0" y="0"/>
                </a:moveTo>
                <a:lnTo>
                  <a:pt x="1215301" y="0"/>
                </a:lnTo>
                <a:lnTo>
                  <a:pt x="1215301" y="1171109"/>
                </a:lnTo>
                <a:lnTo>
                  <a:pt x="0" y="1171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5686185" y="5979638"/>
            <a:ext cx="2877407" cy="1844874"/>
          </a:xfrm>
          <a:prstGeom prst="rect">
            <a:avLst/>
          </a:prstGeom>
        </p:spPr>
        <p:txBody>
          <a:bodyPr anchor="t" rtlCol="false" tIns="0" lIns="0" bIns="0" rIns="0">
            <a:spAutoFit/>
          </a:bodyPr>
          <a:lstStyle/>
          <a:p>
            <a:pPr algn="ctr">
              <a:lnSpc>
                <a:spcPts val="2089"/>
              </a:lnSpc>
            </a:pPr>
            <a:r>
              <a:rPr lang="en-US" sz="1492">
                <a:solidFill>
                  <a:srgbClr val="101010"/>
                </a:solidFill>
                <a:latin typeface="Montserrat"/>
              </a:rPr>
              <a:t>Developing an AI-driven chatbot or web application that uses machine learning to classify person’s disease according to his symptoms using 4 different models..</a:t>
            </a:r>
          </a:p>
          <a:p>
            <a:pPr algn="ctr" marL="0" indent="0" lvl="0">
              <a:lnSpc>
                <a:spcPts val="2089"/>
              </a:lnSpc>
              <a:spcBef>
                <a:spcPct val="0"/>
              </a:spcBef>
            </a:pPr>
          </a:p>
        </p:txBody>
      </p:sp>
      <p:sp>
        <p:nvSpPr>
          <p:cNvPr name="TextBox 53" id="53"/>
          <p:cNvSpPr txBox="true"/>
          <p:nvPr/>
        </p:nvSpPr>
        <p:spPr>
          <a:xfrm rot="0">
            <a:off x="5686185" y="5488166"/>
            <a:ext cx="2877407" cy="347191"/>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 Disease Prognosis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5599483" y="2351707"/>
            <a:ext cx="3024888" cy="529127"/>
            <a:chOff x="0" y="0"/>
            <a:chExt cx="1281756" cy="224211"/>
          </a:xfrm>
        </p:grpSpPr>
        <p:sp>
          <p:nvSpPr>
            <p:cNvPr name="Freeform 4" id="4"/>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5599483" y="5015799"/>
            <a:ext cx="3024888" cy="529127"/>
            <a:chOff x="0" y="0"/>
            <a:chExt cx="1281756" cy="224211"/>
          </a:xfrm>
        </p:grpSpPr>
        <p:sp>
          <p:nvSpPr>
            <p:cNvPr name="Freeform 7" id="7"/>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47625"/>
              <a:ext cx="812800" cy="860425"/>
            </a:xfrm>
            <a:prstGeom prst="rect">
              <a:avLst/>
            </a:prstGeom>
          </p:spPr>
          <p:txBody>
            <a:bodyPr anchor="ctr" rtlCol="false" tIns="0" lIns="0" bIns="0" rIns="0"/>
            <a:lstStyle/>
            <a:p>
              <a:pPr algn="ctr">
                <a:lnSpc>
                  <a:spcPts val="3640"/>
                </a:lnSpc>
              </a:pPr>
            </a:p>
          </p:txBody>
        </p:sp>
      </p:grpSp>
      <p:grpSp>
        <p:nvGrpSpPr>
          <p:cNvPr name="Group 9" id="9"/>
          <p:cNvGrpSpPr/>
          <p:nvPr/>
        </p:nvGrpSpPr>
        <p:grpSpPr>
          <a:xfrm rot="0">
            <a:off x="5701317" y="7166176"/>
            <a:ext cx="3024888" cy="529127"/>
            <a:chOff x="0" y="0"/>
            <a:chExt cx="1281756" cy="224211"/>
          </a:xfrm>
        </p:grpSpPr>
        <p:sp>
          <p:nvSpPr>
            <p:cNvPr name="Freeform 10" id="10"/>
            <p:cNvSpPr/>
            <p:nvPr/>
          </p:nvSpPr>
          <p:spPr>
            <a:xfrm flipH="false" flipV="false" rot="0">
              <a:off x="0" y="0"/>
              <a:ext cx="1281756" cy="224211"/>
            </a:xfrm>
            <a:custGeom>
              <a:avLst/>
              <a:gdLst/>
              <a:ahLst/>
              <a:cxnLst/>
              <a:rect r="r" b="b" t="t" l="l"/>
              <a:pathLst>
                <a:path h="224211" w="1281756">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47625"/>
              <a:ext cx="812800" cy="860425"/>
            </a:xfrm>
            <a:prstGeom prst="rect">
              <a:avLst/>
            </a:prstGeom>
          </p:spPr>
          <p:txBody>
            <a:bodyPr anchor="ctr" rtlCol="false" tIns="0" lIns="0" bIns="0" rIns="0"/>
            <a:lstStyle/>
            <a:p>
              <a:pPr algn="ctr">
                <a:lnSpc>
                  <a:spcPts val="3640"/>
                </a:lnSpc>
              </a:pPr>
            </a:p>
          </p:txBody>
        </p:sp>
      </p:grpSp>
      <p:sp>
        <p:nvSpPr>
          <p:cNvPr name="TextBox 12" id="12"/>
          <p:cNvSpPr txBox="true"/>
          <p:nvPr/>
        </p:nvSpPr>
        <p:spPr>
          <a:xfrm rot="0">
            <a:off x="8090020" y="795716"/>
            <a:ext cx="8194363"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Technologies...!</a:t>
            </a:r>
          </a:p>
        </p:txBody>
      </p:sp>
      <p:sp>
        <p:nvSpPr>
          <p:cNvPr name="TextBox 13" id="13"/>
          <p:cNvSpPr txBox="true"/>
          <p:nvPr/>
        </p:nvSpPr>
        <p:spPr>
          <a:xfrm rot="0">
            <a:off x="5599483" y="3071261"/>
            <a:ext cx="11659817" cy="1506388"/>
          </a:xfrm>
          <a:prstGeom prst="rect">
            <a:avLst/>
          </a:prstGeom>
        </p:spPr>
        <p:txBody>
          <a:bodyPr anchor="t" rtlCol="false" tIns="0" lIns="0" bIns="0" rIns="0">
            <a:spAutoFit/>
          </a:bodyPr>
          <a:lstStyle/>
          <a:p>
            <a:pPr algn="just" marL="0" indent="0" lvl="0">
              <a:lnSpc>
                <a:spcPts val="3070"/>
              </a:lnSpc>
              <a:spcBef>
                <a:spcPct val="0"/>
              </a:spcBef>
            </a:pPr>
            <a:r>
              <a:rPr lang="en-US" sz="2193">
                <a:solidFill>
                  <a:srgbClr val="101010"/>
                </a:solidFill>
                <a:latin typeface="Montserrat"/>
              </a:rPr>
              <a:t>By leveraging blockchain technology, we're creating an unbreakable chain of trust, empowering patients with control over their healthcare data and providing an impenetrable shield against data breaches to ensure that we have used </a:t>
            </a:r>
            <a:r>
              <a:rPr lang="en-US" sz="2193">
                <a:solidFill>
                  <a:srgbClr val="DB11FB"/>
                </a:solidFill>
                <a:latin typeface="Montserrat Bold"/>
              </a:rPr>
              <a:t>Solidity</a:t>
            </a:r>
            <a:r>
              <a:rPr lang="en-US" sz="2193">
                <a:solidFill>
                  <a:srgbClr val="101010"/>
                </a:solidFill>
                <a:latin typeface="Montserrat"/>
              </a:rPr>
              <a:t> along with </a:t>
            </a:r>
            <a:r>
              <a:rPr lang="en-US" sz="2193">
                <a:solidFill>
                  <a:srgbClr val="DB11FB"/>
                </a:solidFill>
                <a:latin typeface="Montserrat Bold"/>
              </a:rPr>
              <a:t>Metamask wallet</a:t>
            </a:r>
            <a:r>
              <a:rPr lang="en-US" sz="2193">
                <a:solidFill>
                  <a:srgbClr val="101010"/>
                </a:solidFill>
                <a:latin typeface="Montserrat"/>
              </a:rPr>
              <a:t> in this project</a:t>
            </a:r>
          </a:p>
        </p:txBody>
      </p:sp>
      <p:sp>
        <p:nvSpPr>
          <p:cNvPr name="TextBox 14" id="14"/>
          <p:cNvSpPr txBox="true"/>
          <p:nvPr/>
        </p:nvSpPr>
        <p:spPr>
          <a:xfrm rot="0">
            <a:off x="5599483" y="5774087"/>
            <a:ext cx="11659817" cy="1125388"/>
          </a:xfrm>
          <a:prstGeom prst="rect">
            <a:avLst/>
          </a:prstGeom>
        </p:spPr>
        <p:txBody>
          <a:bodyPr anchor="t" rtlCol="false" tIns="0" lIns="0" bIns="0" rIns="0">
            <a:spAutoFit/>
          </a:bodyPr>
          <a:lstStyle/>
          <a:p>
            <a:pPr marL="0" indent="0" lvl="0">
              <a:lnSpc>
                <a:spcPts val="3070"/>
              </a:lnSpc>
              <a:spcBef>
                <a:spcPct val="0"/>
              </a:spcBef>
            </a:pPr>
            <a:r>
              <a:rPr lang="en-US" sz="2193">
                <a:solidFill>
                  <a:srgbClr val="101010"/>
                </a:solidFill>
                <a:latin typeface="Montserrat"/>
              </a:rPr>
              <a:t>AI and ML are the cornerstones of our Healthcare Prognosis, as they enable rapid analysis of vast amounts of healthcare information and we have used </a:t>
            </a:r>
            <a:r>
              <a:rPr lang="en-US" sz="2193">
                <a:solidFill>
                  <a:srgbClr val="DB11FB"/>
                </a:solidFill>
                <a:latin typeface="Montserrat Bold"/>
              </a:rPr>
              <a:t>Naive Bayes</a:t>
            </a:r>
            <a:r>
              <a:rPr lang="en-US" sz="2193">
                <a:solidFill>
                  <a:srgbClr val="101010"/>
                </a:solidFill>
                <a:latin typeface="Montserrat"/>
              </a:rPr>
              <a:t>, </a:t>
            </a:r>
            <a:r>
              <a:rPr lang="en-US" sz="2193">
                <a:solidFill>
                  <a:srgbClr val="DB11FB"/>
                </a:solidFill>
                <a:latin typeface="Montserrat Bold"/>
              </a:rPr>
              <a:t>Decision Tree Classifier</a:t>
            </a:r>
            <a:r>
              <a:rPr lang="en-US" sz="2193">
                <a:solidFill>
                  <a:srgbClr val="101010"/>
                </a:solidFill>
                <a:latin typeface="Montserrat Bold"/>
              </a:rPr>
              <a:t> </a:t>
            </a:r>
            <a:r>
              <a:rPr lang="en-US" sz="2193">
                <a:solidFill>
                  <a:srgbClr val="101010"/>
                </a:solidFill>
                <a:latin typeface="Montserrat"/>
              </a:rPr>
              <a:t>and </a:t>
            </a:r>
            <a:r>
              <a:rPr lang="en-US" sz="2193">
                <a:solidFill>
                  <a:srgbClr val="DB11FB"/>
                </a:solidFill>
                <a:latin typeface="Montserrat Bold"/>
              </a:rPr>
              <a:t>Gradient Boosting</a:t>
            </a:r>
            <a:r>
              <a:rPr lang="en-US" sz="2193">
                <a:solidFill>
                  <a:srgbClr val="DB11FB"/>
                </a:solidFill>
                <a:latin typeface="Montserrat"/>
              </a:rPr>
              <a:t> </a:t>
            </a:r>
            <a:r>
              <a:rPr lang="en-US" sz="2193">
                <a:solidFill>
                  <a:srgbClr val="101010"/>
                </a:solidFill>
                <a:latin typeface="Montserrat"/>
              </a:rPr>
              <a:t>to make our project.</a:t>
            </a:r>
          </a:p>
        </p:txBody>
      </p:sp>
      <p:sp>
        <p:nvSpPr>
          <p:cNvPr name="TextBox 15" id="15"/>
          <p:cNvSpPr txBox="true"/>
          <p:nvPr/>
        </p:nvSpPr>
        <p:spPr>
          <a:xfrm rot="0">
            <a:off x="5599483" y="7923903"/>
            <a:ext cx="11659817" cy="1506388"/>
          </a:xfrm>
          <a:prstGeom prst="rect">
            <a:avLst/>
          </a:prstGeom>
        </p:spPr>
        <p:txBody>
          <a:bodyPr anchor="t" rtlCol="false" tIns="0" lIns="0" bIns="0" rIns="0">
            <a:spAutoFit/>
          </a:bodyPr>
          <a:lstStyle/>
          <a:p>
            <a:pPr marL="0" indent="0" lvl="0">
              <a:lnSpc>
                <a:spcPts val="3070"/>
              </a:lnSpc>
              <a:spcBef>
                <a:spcPct val="0"/>
              </a:spcBef>
            </a:pPr>
            <a:r>
              <a:rPr lang="en-US" sz="2193">
                <a:solidFill>
                  <a:srgbClr val="101010"/>
                </a:solidFill>
                <a:latin typeface="Montserrat"/>
              </a:rPr>
              <a:t>We  have used gradio server to connect our clients as well as administrative officials to the app and the interface has implemented the use of </a:t>
            </a:r>
            <a:r>
              <a:rPr lang="en-US" sz="2193">
                <a:solidFill>
                  <a:srgbClr val="B100E8"/>
                </a:solidFill>
                <a:latin typeface="Montserrat Bold"/>
              </a:rPr>
              <a:t>HTML,CSS</a:t>
            </a:r>
            <a:r>
              <a:rPr lang="en-US" sz="2193">
                <a:solidFill>
                  <a:srgbClr val="B100E8"/>
                </a:solidFill>
                <a:latin typeface="Montserrat"/>
              </a:rPr>
              <a:t> </a:t>
            </a:r>
            <a:r>
              <a:rPr lang="en-US" sz="2193">
                <a:solidFill>
                  <a:srgbClr val="101010"/>
                </a:solidFill>
                <a:latin typeface="Montserrat"/>
              </a:rPr>
              <a:t>and</a:t>
            </a:r>
            <a:r>
              <a:rPr lang="en-US" sz="2193">
                <a:solidFill>
                  <a:srgbClr val="101010"/>
                </a:solidFill>
                <a:latin typeface="Montserrat Bold"/>
              </a:rPr>
              <a:t> </a:t>
            </a:r>
            <a:r>
              <a:rPr lang="en-US" sz="2193">
                <a:solidFill>
                  <a:srgbClr val="DB11FB"/>
                </a:solidFill>
                <a:latin typeface="Montserrat Bold"/>
              </a:rPr>
              <a:t>JavaScript</a:t>
            </a:r>
            <a:r>
              <a:rPr lang="en-US" sz="2193">
                <a:solidFill>
                  <a:srgbClr val="DB11FB"/>
                </a:solidFill>
                <a:latin typeface="Montserrat"/>
              </a:rPr>
              <a:t> </a:t>
            </a:r>
            <a:r>
              <a:rPr lang="en-US" sz="2193">
                <a:solidFill>
                  <a:srgbClr val="101010"/>
                </a:solidFill>
                <a:latin typeface="Montserrat"/>
              </a:rPr>
              <a:t>for building this application. Beside these we’ve elevated the backend with the help of </a:t>
            </a:r>
            <a:r>
              <a:rPr lang="en-US" sz="2193">
                <a:solidFill>
                  <a:srgbClr val="DB11FB"/>
                </a:solidFill>
                <a:latin typeface="Montserrat Bold"/>
              </a:rPr>
              <a:t>Node.js</a:t>
            </a:r>
            <a:r>
              <a:rPr lang="en-US" sz="2193">
                <a:solidFill>
                  <a:srgbClr val="101010"/>
                </a:solidFill>
                <a:latin typeface="Montserrat"/>
              </a:rPr>
              <a:t> and </a:t>
            </a:r>
            <a:r>
              <a:rPr lang="en-US" sz="2193">
                <a:solidFill>
                  <a:srgbClr val="DB11FB"/>
                </a:solidFill>
                <a:latin typeface="Montserrat Bold"/>
              </a:rPr>
              <a:t>Next.js</a:t>
            </a:r>
            <a:r>
              <a:rPr lang="en-US" sz="2193">
                <a:solidFill>
                  <a:srgbClr val="101010"/>
                </a:solidFill>
                <a:latin typeface="Montserrat Bold"/>
              </a:rPr>
              <a:t>.</a:t>
            </a:r>
          </a:p>
        </p:txBody>
      </p:sp>
      <p:grpSp>
        <p:nvGrpSpPr>
          <p:cNvPr name="Group 16" id="16"/>
          <p:cNvGrpSpPr/>
          <p:nvPr/>
        </p:nvGrpSpPr>
        <p:grpSpPr>
          <a:xfrm rot="7573183">
            <a:off x="1230111" y="7154961"/>
            <a:ext cx="1013029" cy="1013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6118052" y="2356555"/>
            <a:ext cx="1987748" cy="471805"/>
          </a:xfrm>
          <a:prstGeom prst="rect">
            <a:avLst/>
          </a:prstGeom>
        </p:spPr>
        <p:txBody>
          <a:bodyPr anchor="t" rtlCol="false" tIns="0" lIns="0" bIns="0" rIns="0">
            <a:spAutoFit/>
          </a:bodyPr>
          <a:lstStyle/>
          <a:p>
            <a:pPr algn="ctr">
              <a:lnSpc>
                <a:spcPts val="3919"/>
              </a:lnSpc>
              <a:spcBef>
                <a:spcPct val="0"/>
              </a:spcBef>
            </a:pPr>
            <a:r>
              <a:rPr lang="en-US" sz="2799">
                <a:solidFill>
                  <a:srgbClr val="F4F4F4"/>
                </a:solidFill>
                <a:latin typeface="Montserrat"/>
              </a:rPr>
              <a:t>Blockchain</a:t>
            </a:r>
          </a:p>
        </p:txBody>
      </p:sp>
      <p:sp>
        <p:nvSpPr>
          <p:cNvPr name="TextBox 20" id="20"/>
          <p:cNvSpPr txBox="true"/>
          <p:nvPr/>
        </p:nvSpPr>
        <p:spPr>
          <a:xfrm rot="0">
            <a:off x="5599483" y="5025324"/>
            <a:ext cx="3024888" cy="471805"/>
          </a:xfrm>
          <a:prstGeom prst="rect">
            <a:avLst/>
          </a:prstGeom>
        </p:spPr>
        <p:txBody>
          <a:bodyPr anchor="t" rtlCol="false" tIns="0" lIns="0" bIns="0" rIns="0">
            <a:spAutoFit/>
          </a:bodyPr>
          <a:lstStyle/>
          <a:p>
            <a:pPr algn="ctr">
              <a:lnSpc>
                <a:spcPts val="3919"/>
              </a:lnSpc>
              <a:spcBef>
                <a:spcPct val="0"/>
              </a:spcBef>
            </a:pPr>
            <a:r>
              <a:rPr lang="en-US" sz="2799">
                <a:solidFill>
                  <a:srgbClr val="F4F4F4"/>
                </a:solidFill>
                <a:latin typeface="Montserrat"/>
              </a:rPr>
              <a:t>AI &amp; ML</a:t>
            </a:r>
          </a:p>
        </p:txBody>
      </p:sp>
      <p:sp>
        <p:nvSpPr>
          <p:cNvPr name="TextBox 21" id="21"/>
          <p:cNvSpPr txBox="true"/>
          <p:nvPr/>
        </p:nvSpPr>
        <p:spPr>
          <a:xfrm rot="0">
            <a:off x="6345945" y="7166176"/>
            <a:ext cx="1735634" cy="471805"/>
          </a:xfrm>
          <a:prstGeom prst="rect">
            <a:avLst/>
          </a:prstGeom>
        </p:spPr>
        <p:txBody>
          <a:bodyPr anchor="t" rtlCol="false" tIns="0" lIns="0" bIns="0" rIns="0">
            <a:spAutoFit/>
          </a:bodyPr>
          <a:lstStyle/>
          <a:p>
            <a:pPr algn="ctr">
              <a:lnSpc>
                <a:spcPts val="3919"/>
              </a:lnSpc>
              <a:spcBef>
                <a:spcPct val="0"/>
              </a:spcBef>
            </a:pPr>
            <a:r>
              <a:rPr lang="en-US" sz="2799">
                <a:solidFill>
                  <a:srgbClr val="F4F4F4"/>
                </a:solidFill>
                <a:latin typeface="Montserrat"/>
              </a:rPr>
              <a:t>Full Stack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2315742"/>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2922338" y="6736524"/>
            <a:ext cx="3461793" cy="587791"/>
            <a:chOff x="0" y="0"/>
            <a:chExt cx="1066152" cy="181026"/>
          </a:xfrm>
        </p:grpSpPr>
        <p:sp>
          <p:nvSpPr>
            <p:cNvPr name="Freeform 8" id="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812800" cy="860425"/>
            </a:xfrm>
            <a:prstGeom prst="rect">
              <a:avLst/>
            </a:prstGeom>
          </p:spPr>
          <p:txBody>
            <a:bodyPr anchor="ctr" rtlCol="false" tIns="0" lIns="0" bIns="0" rIns="0"/>
            <a:lstStyle/>
            <a:p>
              <a:pPr algn="ctr">
                <a:lnSpc>
                  <a:spcPts val="3220"/>
                </a:lnSpc>
              </a:pPr>
            </a:p>
          </p:txBody>
        </p:sp>
      </p:grpSp>
      <p:grpSp>
        <p:nvGrpSpPr>
          <p:cNvPr name="Group 10" id="10"/>
          <p:cNvGrpSpPr>
            <a:grpSpLocks noChangeAspect="true"/>
          </p:cNvGrpSpPr>
          <p:nvPr/>
        </p:nvGrpSpPr>
        <p:grpSpPr>
          <a:xfrm rot="0">
            <a:off x="3082485" y="3466186"/>
            <a:ext cx="3141499" cy="314149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8366" t="-12097" r="-10359" b="-52735"/>
              </a:stretch>
            </a:blipFill>
          </p:spPr>
        </p:sp>
      </p:grpSp>
      <p:grpSp>
        <p:nvGrpSpPr>
          <p:cNvPr name="Group 14" id="14"/>
          <p:cNvGrpSpPr/>
          <p:nvPr/>
        </p:nvGrpSpPr>
        <p:grpSpPr>
          <a:xfrm rot="0">
            <a:off x="6993544" y="6941097"/>
            <a:ext cx="4300913" cy="730268"/>
            <a:chOff x="0" y="0"/>
            <a:chExt cx="1066152" cy="181026"/>
          </a:xfrm>
        </p:grpSpPr>
        <p:sp>
          <p:nvSpPr>
            <p:cNvPr name="Freeform 15" id="15"/>
            <p:cNvSpPr/>
            <p:nvPr/>
          </p:nvSpPr>
          <p:spPr>
            <a:xfrm flipH="false" flipV="false" rot="0">
              <a:off x="0" y="0"/>
              <a:ext cx="1066152" cy="181026"/>
            </a:xfrm>
            <a:custGeom>
              <a:avLst/>
              <a:gdLst/>
              <a:ahLst/>
              <a:cxnLst/>
              <a:rect r="r" b="b" t="t" l="l"/>
              <a:pathLst>
                <a:path h="181026" w="1066152">
                  <a:moveTo>
                    <a:pt x="82803" y="0"/>
                  </a:moveTo>
                  <a:lnTo>
                    <a:pt x="983349" y="0"/>
                  </a:lnTo>
                  <a:cubicBezTo>
                    <a:pt x="1005310" y="0"/>
                    <a:pt x="1026371" y="8724"/>
                    <a:pt x="1041899" y="24252"/>
                  </a:cubicBezTo>
                  <a:cubicBezTo>
                    <a:pt x="1057428" y="39781"/>
                    <a:pt x="1066152" y="60842"/>
                    <a:pt x="1066152" y="82803"/>
                  </a:cubicBezTo>
                  <a:lnTo>
                    <a:pt x="1066152" y="98223"/>
                  </a:lnTo>
                  <a:cubicBezTo>
                    <a:pt x="1066152" y="120184"/>
                    <a:pt x="1057428" y="141245"/>
                    <a:pt x="1041899" y="156773"/>
                  </a:cubicBezTo>
                  <a:cubicBezTo>
                    <a:pt x="1026371" y="172302"/>
                    <a:pt x="1005310" y="181026"/>
                    <a:pt x="983349" y="181026"/>
                  </a:cubicBezTo>
                  <a:lnTo>
                    <a:pt x="82803" y="181026"/>
                  </a:lnTo>
                  <a:cubicBezTo>
                    <a:pt x="60842" y="181026"/>
                    <a:pt x="39781" y="172302"/>
                    <a:pt x="24252" y="156773"/>
                  </a:cubicBezTo>
                  <a:cubicBezTo>
                    <a:pt x="8724" y="141245"/>
                    <a:pt x="0" y="120184"/>
                    <a:pt x="0" y="98223"/>
                  </a:cubicBezTo>
                  <a:lnTo>
                    <a:pt x="0" y="82803"/>
                  </a:lnTo>
                  <a:cubicBezTo>
                    <a:pt x="0" y="60842"/>
                    <a:pt x="8724" y="39781"/>
                    <a:pt x="24252" y="24252"/>
                  </a:cubicBezTo>
                  <a:cubicBezTo>
                    <a:pt x="39781" y="8724"/>
                    <a:pt x="60842" y="0"/>
                    <a:pt x="8280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812800" cy="860425"/>
            </a:xfrm>
            <a:prstGeom prst="rect">
              <a:avLst/>
            </a:prstGeom>
          </p:spPr>
          <p:txBody>
            <a:bodyPr anchor="ctr" rtlCol="false" tIns="0" lIns="0" bIns="0" rIns="0"/>
            <a:lstStyle/>
            <a:p>
              <a:pPr algn="ctr">
                <a:lnSpc>
                  <a:spcPts val="3220"/>
                </a:lnSpc>
              </a:pPr>
            </a:p>
          </p:txBody>
        </p:sp>
      </p:grpSp>
      <p:grpSp>
        <p:nvGrpSpPr>
          <p:cNvPr name="Group 17" id="17"/>
          <p:cNvGrpSpPr>
            <a:grpSpLocks noChangeAspect="true"/>
          </p:cNvGrpSpPr>
          <p:nvPr/>
        </p:nvGrpSpPr>
        <p:grpSpPr>
          <a:xfrm rot="0">
            <a:off x="7192509" y="2878046"/>
            <a:ext cx="3902982" cy="3902982"/>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15934" t="-18642" r="-89640" b="-18934"/>
              </a:stretch>
            </a:blipFill>
          </p:spPr>
        </p:sp>
      </p:grpSp>
      <p:grpSp>
        <p:nvGrpSpPr>
          <p:cNvPr name="Group 21" id="21"/>
          <p:cNvGrpSpPr/>
          <p:nvPr/>
        </p:nvGrpSpPr>
        <p:grpSpPr>
          <a:xfrm rot="0">
            <a:off x="11903869" y="6736524"/>
            <a:ext cx="3461793" cy="587791"/>
            <a:chOff x="0" y="0"/>
            <a:chExt cx="1066152" cy="181026"/>
          </a:xfrm>
        </p:grpSpPr>
        <p:sp>
          <p:nvSpPr>
            <p:cNvPr name="Freeform 22" id="22"/>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3" id="23"/>
            <p:cNvSpPr txBox="true"/>
            <p:nvPr/>
          </p:nvSpPr>
          <p:spPr>
            <a:xfrm>
              <a:off x="0" y="-47625"/>
              <a:ext cx="812800" cy="860425"/>
            </a:xfrm>
            <a:prstGeom prst="rect">
              <a:avLst/>
            </a:prstGeom>
          </p:spPr>
          <p:txBody>
            <a:bodyPr anchor="ctr" rtlCol="false" tIns="0" lIns="0" bIns="0" rIns="0"/>
            <a:lstStyle/>
            <a:p>
              <a:pPr algn="ctr">
                <a:lnSpc>
                  <a:spcPts val="3220"/>
                </a:lnSpc>
              </a:pPr>
            </a:p>
          </p:txBody>
        </p:sp>
      </p:grpSp>
      <p:grpSp>
        <p:nvGrpSpPr>
          <p:cNvPr name="Group 24" id="24"/>
          <p:cNvGrpSpPr>
            <a:grpSpLocks noChangeAspect="true"/>
          </p:cNvGrpSpPr>
          <p:nvPr/>
        </p:nvGrpSpPr>
        <p:grpSpPr>
          <a:xfrm rot="0">
            <a:off x="12064016" y="3466186"/>
            <a:ext cx="3141499" cy="3141499"/>
            <a:chOff x="0" y="0"/>
            <a:chExt cx="14840029" cy="14840029"/>
          </a:xfrm>
        </p:grpSpPr>
        <p:sp>
          <p:nvSpPr>
            <p:cNvPr name="Freeform 25" id="2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6" id="2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7" id="27"/>
            <p:cNvSpPr/>
            <p:nvPr/>
          </p:nvSpPr>
          <p:spPr>
            <a:xfrm flipH="true" flipV="false" rot="0">
              <a:off x="223301" y="551024"/>
              <a:ext cx="14393427" cy="13737979"/>
            </a:xfrm>
            <a:custGeom>
              <a:avLst/>
              <a:gdLst/>
              <a:ahLst/>
              <a:cxnLst/>
              <a:rect r="r" b="b" t="t" l="l"/>
              <a:pathLst>
                <a:path h="13737979" w="14393427">
                  <a:moveTo>
                    <a:pt x="7196714" y="10990"/>
                  </a:moveTo>
                  <a:cubicBezTo>
                    <a:pt x="9654147" y="0"/>
                    <a:pt x="11929627" y="1304719"/>
                    <a:pt x="13161527" y="3431106"/>
                  </a:cubicBezTo>
                  <a:cubicBezTo>
                    <a:pt x="14393427" y="5557493"/>
                    <a:pt x="14393427" y="8180487"/>
                    <a:pt x="13161527" y="10306874"/>
                  </a:cubicBezTo>
                  <a:cubicBezTo>
                    <a:pt x="11929627" y="12433261"/>
                    <a:pt x="9654147" y="13737980"/>
                    <a:pt x="7196714" y="13726990"/>
                  </a:cubicBezTo>
                  <a:cubicBezTo>
                    <a:pt x="4739280" y="13737980"/>
                    <a:pt x="2463801" y="12433261"/>
                    <a:pt x="1231900" y="10306874"/>
                  </a:cubicBezTo>
                  <a:cubicBezTo>
                    <a:pt x="0" y="8180487"/>
                    <a:pt x="0" y="5557493"/>
                    <a:pt x="1231900" y="3431106"/>
                  </a:cubicBezTo>
                  <a:cubicBezTo>
                    <a:pt x="2463801" y="1304719"/>
                    <a:pt x="4739280" y="0"/>
                    <a:pt x="7196714" y="10990"/>
                  </a:cubicBezTo>
                  <a:close/>
                </a:path>
              </a:pathLst>
            </a:custGeom>
            <a:blipFill>
              <a:blip r:embed="rId5"/>
              <a:stretch>
                <a:fillRect l="-19851" t="-11762" r="-35011" b="-164781"/>
              </a:stretch>
            </a:blipFill>
          </p:spPr>
        </p:sp>
      </p:grpSp>
      <p:sp>
        <p:nvSpPr>
          <p:cNvPr name="TextBox 28" id="28"/>
          <p:cNvSpPr txBox="true"/>
          <p:nvPr/>
        </p:nvSpPr>
        <p:spPr>
          <a:xfrm rot="0">
            <a:off x="6470029" y="1019175"/>
            <a:ext cx="5433840" cy="1057275"/>
          </a:xfrm>
          <a:prstGeom prst="rect">
            <a:avLst/>
          </a:prstGeom>
        </p:spPr>
        <p:txBody>
          <a:bodyPr anchor="t" rtlCol="false" tIns="0" lIns="0" bIns="0" rIns="0">
            <a:spAutoFit/>
          </a:bodyPr>
          <a:lstStyle/>
          <a:p>
            <a:pPr algn="ctr" marL="0" indent="0" lvl="0">
              <a:lnSpc>
                <a:spcPts val="8299"/>
              </a:lnSpc>
              <a:spcBef>
                <a:spcPct val="0"/>
              </a:spcBef>
            </a:pPr>
            <a:r>
              <a:rPr lang="en-US" sz="6916" strike="noStrike" u="none">
                <a:solidFill>
                  <a:srgbClr val="F4F6FC"/>
                </a:solidFill>
                <a:latin typeface="Roboto Bold"/>
              </a:rPr>
              <a:t>Our Team</a:t>
            </a:r>
          </a:p>
        </p:txBody>
      </p:sp>
      <p:sp>
        <p:nvSpPr>
          <p:cNvPr name="TextBox 29" id="29"/>
          <p:cNvSpPr txBox="true"/>
          <p:nvPr/>
        </p:nvSpPr>
        <p:spPr>
          <a:xfrm rot="0">
            <a:off x="7642027" y="7063026"/>
            <a:ext cx="3003947" cy="438785"/>
          </a:xfrm>
          <a:prstGeom prst="rect">
            <a:avLst/>
          </a:prstGeom>
        </p:spPr>
        <p:txBody>
          <a:bodyPr anchor="t" rtlCol="false" tIns="0" lIns="0" bIns="0" rIns="0">
            <a:spAutoFit/>
          </a:bodyPr>
          <a:lstStyle/>
          <a:p>
            <a:pPr algn="ctr">
              <a:lnSpc>
                <a:spcPts val="3640"/>
              </a:lnSpc>
              <a:spcBef>
                <a:spcPct val="0"/>
              </a:spcBef>
            </a:pPr>
            <a:r>
              <a:rPr lang="en-US" sz="2600">
                <a:solidFill>
                  <a:srgbClr val="F4F4F4"/>
                </a:solidFill>
                <a:latin typeface="Montserrat Bold"/>
              </a:rPr>
              <a:t>Sarthak Chauhan</a:t>
            </a:r>
          </a:p>
        </p:txBody>
      </p:sp>
      <p:sp>
        <p:nvSpPr>
          <p:cNvPr name="TextBox 30" id="30"/>
          <p:cNvSpPr txBox="true"/>
          <p:nvPr/>
        </p:nvSpPr>
        <p:spPr>
          <a:xfrm rot="0">
            <a:off x="12575556" y="6796739"/>
            <a:ext cx="2118420" cy="396240"/>
          </a:xfrm>
          <a:prstGeom prst="rect">
            <a:avLst/>
          </a:prstGeom>
        </p:spPr>
        <p:txBody>
          <a:bodyPr anchor="t" rtlCol="false" tIns="0" lIns="0" bIns="0" rIns="0">
            <a:spAutoFit/>
          </a:bodyPr>
          <a:lstStyle/>
          <a:p>
            <a:pPr algn="ctr">
              <a:lnSpc>
                <a:spcPts val="3360"/>
              </a:lnSpc>
              <a:spcBef>
                <a:spcPct val="0"/>
              </a:spcBef>
            </a:pPr>
            <a:r>
              <a:rPr lang="en-US" sz="2400">
                <a:solidFill>
                  <a:srgbClr val="F4F4F4"/>
                </a:solidFill>
                <a:latin typeface="Montserrat Bold"/>
              </a:rPr>
              <a:t>Tarun Saroch</a:t>
            </a:r>
          </a:p>
        </p:txBody>
      </p:sp>
      <p:sp>
        <p:nvSpPr>
          <p:cNvPr name="TextBox 31" id="31"/>
          <p:cNvSpPr txBox="true"/>
          <p:nvPr/>
        </p:nvSpPr>
        <p:spPr>
          <a:xfrm rot="0">
            <a:off x="3406129" y="6796739"/>
            <a:ext cx="2494211" cy="396240"/>
          </a:xfrm>
          <a:prstGeom prst="rect">
            <a:avLst/>
          </a:prstGeom>
        </p:spPr>
        <p:txBody>
          <a:bodyPr anchor="t" rtlCol="false" tIns="0" lIns="0" bIns="0" rIns="0">
            <a:spAutoFit/>
          </a:bodyPr>
          <a:lstStyle/>
          <a:p>
            <a:pPr algn="ctr">
              <a:lnSpc>
                <a:spcPts val="3360"/>
              </a:lnSpc>
              <a:spcBef>
                <a:spcPct val="0"/>
              </a:spcBef>
            </a:pPr>
            <a:r>
              <a:rPr lang="en-US" sz="2400">
                <a:solidFill>
                  <a:srgbClr val="F4F4F4"/>
                </a:solidFill>
                <a:latin typeface="Montserrat Bold"/>
              </a:rPr>
              <a:t>Shreshth Sahay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5394116" y="4354503"/>
            <a:ext cx="8460437" cy="1577994"/>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DAFwjvmBvf4</dc:identifier>
  <dcterms:modified xsi:type="dcterms:W3CDTF">2011-08-01T06:04:30Z</dcterms:modified>
  <cp:revision>1</cp:revision>
  <dc:title>Team Krantiveer</dc:title>
</cp:coreProperties>
</file>